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43"/>
  </p:handoutMasterIdLst>
  <p:sldIdLst>
    <p:sldId id="256" r:id="rId4"/>
    <p:sldId id="331" r:id="rId6"/>
    <p:sldId id="394" r:id="rId7"/>
    <p:sldId id="257" r:id="rId8"/>
    <p:sldId id="286" r:id="rId9"/>
    <p:sldId id="287" r:id="rId10"/>
    <p:sldId id="333" r:id="rId11"/>
    <p:sldId id="302" r:id="rId12"/>
    <p:sldId id="288" r:id="rId13"/>
    <p:sldId id="289" r:id="rId14"/>
    <p:sldId id="379" r:id="rId15"/>
    <p:sldId id="301" r:id="rId16"/>
    <p:sldId id="371" r:id="rId17"/>
    <p:sldId id="372" r:id="rId18"/>
    <p:sldId id="386" r:id="rId19"/>
    <p:sldId id="387" r:id="rId20"/>
    <p:sldId id="388" r:id="rId21"/>
    <p:sldId id="389" r:id="rId22"/>
    <p:sldId id="390" r:id="rId23"/>
    <p:sldId id="391" r:id="rId24"/>
    <p:sldId id="290" r:id="rId25"/>
    <p:sldId id="291" r:id="rId26"/>
    <p:sldId id="392" r:id="rId27"/>
    <p:sldId id="393" r:id="rId28"/>
    <p:sldId id="293" r:id="rId29"/>
    <p:sldId id="395" r:id="rId30"/>
    <p:sldId id="396" r:id="rId31"/>
    <p:sldId id="397" r:id="rId32"/>
    <p:sldId id="398" r:id="rId33"/>
    <p:sldId id="399" r:id="rId34"/>
    <p:sldId id="400" r:id="rId35"/>
    <p:sldId id="401" r:id="rId36"/>
    <p:sldId id="352" r:id="rId37"/>
    <p:sldId id="338" r:id="rId38"/>
    <p:sldId id="339" r:id="rId39"/>
    <p:sldId id="350" r:id="rId40"/>
    <p:sldId id="402" r:id="rId41"/>
    <p:sldId id="355" r:id="rId42"/>
  </p:sldIdLst>
  <p:sldSz cx="9144000" cy="6858000" type="screen4x3"/>
  <p:notesSz cx="6858000" cy="9144000"/>
  <p:defaultTextStyle>
    <a:defPPr>
      <a:defRPr lang="zh-CN"/>
    </a:defPPr>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vl6pPr marL="2286000" lvl="5"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6pPr>
    <a:lvl7pPr marL="2743200" lvl="6"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7pPr>
    <a:lvl8pPr marL="3200400" lvl="7"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8pPr>
    <a:lvl9pPr marL="3657600" lvl="8"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FF6600"/>
    <a:srgbClr val="800000"/>
    <a:srgbClr val="5F5F5F"/>
    <a:srgbClr val="808000"/>
    <a:srgbClr val="020202"/>
    <a:srgbClr val="CC00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43"/>
    <p:restoredTop sz="94615"/>
  </p:normalViewPr>
  <p:slideViewPr>
    <p:cSldViewPr showGuides="1">
      <p:cViewPr varScale="1">
        <p:scale>
          <a:sx n="89" d="100"/>
          <a:sy n="89" d="100"/>
        </p:scale>
        <p:origin x="-984" y="-102"/>
      </p:cViewPr>
      <p:guideLst>
        <p:guide orient="horz" pos="2160"/>
        <p:guide pos="2856"/>
      </p:guideLst>
    </p:cSldViewPr>
  </p:slideViewPr>
  <p:outlineViewPr>
    <p:cViewPr>
      <p:scale>
        <a:sx n="33" d="100"/>
        <a:sy n="33" d="100"/>
      </p:scale>
      <p:origin x="0" y="5347"/>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084" name="Rectangle 4"/>
          <p:cNvSpPr>
            <a:spLocks noRot="1"/>
          </p:cNvSpPr>
          <p:nvPr>
            <p:ph type="sldImg" idx="2"/>
          </p:nvPr>
        </p:nvSpPr>
        <p:spPr>
          <a:xfrm>
            <a:off x="1143000" y="685800"/>
            <a:ext cx="4572000" cy="3429000"/>
          </a:xfrm>
          <a:prstGeom prst="rect">
            <a:avLst/>
          </a:prstGeom>
          <a:noFill/>
          <a:ln w="9525">
            <a:noFill/>
          </a:ln>
        </p:spPr>
      </p:sp>
      <p:sp>
        <p:nvSpPr>
          <p:cNvPr id="9221"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ln/>
        </p:spPr>
        <p:txBody>
          <a:bodyPr wrap="square" lIns="91440" tIns="45720" rIns="91440" bIns="45720" anchor="ctr" anchorCtr="0"/>
          <a:p>
            <a:pPr lvl="0"/>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3076" name="图片 24" descr="final.jpg"/>
          <p:cNvPicPr>
            <a:picLocks noChangeAspect="1"/>
          </p:cNvPicPr>
          <p:nvPr/>
        </p:nvPicPr>
        <p:blipFill>
          <a:blip r:embed="rId2"/>
          <a:stretch>
            <a:fillRect/>
          </a:stretch>
        </p:blipFill>
        <p:spPr>
          <a:xfrm>
            <a:off x="-25400" y="0"/>
            <a:ext cx="9169400" cy="685800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100" name="图片 19" descr="back.jpg"/>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4101" name="图片 18" descr="logo.jpg"/>
          <p:cNvPicPr>
            <a:picLocks noChangeAspect="1"/>
          </p:cNvPicPr>
          <p:nvPr/>
        </p:nvPicPr>
        <p:blipFill>
          <a:blip r:embed="rId3"/>
          <a:stretch>
            <a:fillRect/>
          </a:stretch>
        </p:blipFill>
        <p:spPr>
          <a:xfrm>
            <a:off x="395288" y="2565400"/>
            <a:ext cx="1517650" cy="143510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5124" name="图片 4" descr="back.jpg"/>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5125" name="图片 6" descr="logo.jpg"/>
          <p:cNvPicPr>
            <a:picLocks noChangeAspect="1"/>
          </p:cNvPicPr>
          <p:nvPr/>
        </p:nvPicPr>
        <p:blipFill>
          <a:blip r:embed="rId3"/>
          <a:stretch>
            <a:fillRect/>
          </a:stretch>
        </p:blipFill>
        <p:spPr>
          <a:xfrm>
            <a:off x="1476375" y="2565400"/>
            <a:ext cx="1728788" cy="1635125"/>
          </a:xfrm>
          <a:prstGeom prst="rect">
            <a:avLst/>
          </a:prstGeom>
          <a:noFill/>
          <a:ln w="9525">
            <a:noFill/>
          </a:ln>
        </p:spPr>
      </p:pic>
      <p:sp>
        <p:nvSpPr>
          <p:cNvPr id="11" name="TextBox 7"/>
          <p:cNvSpPr txBox="1">
            <a:spLocks noChangeArrowheads="1"/>
          </p:cNvSpPr>
          <p:nvPr/>
        </p:nvSpPr>
        <p:spPr bwMode="auto">
          <a:xfrm>
            <a:off x="5292725" y="3081338"/>
            <a:ext cx="2735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谢谢 </a:t>
            </a:r>
            <a:r>
              <a:rPr kumimoji="0" lang="zh-CN" altLang="en-US" sz="4000" b="1" i="0" u="none" strike="noStrike" kern="1200" cap="none" spc="0" normalizeH="0" baseline="0" noProof="0" dirty="0" smtClean="0">
                <a:ln>
                  <a:noFill/>
                </a:ln>
                <a:solidFill>
                  <a:srgbClr val="FF6600"/>
                </a:solidFill>
                <a:effectLst/>
                <a:uLnTx/>
                <a:uFillTx/>
                <a:latin typeface="黑体" panose="02010609060101010101" pitchFamily="49" charset="-122"/>
                <a:ea typeface="黑体" panose="02010609060101010101" pitchFamily="49" charset="-122"/>
                <a:cs typeface="+mn-cs"/>
              </a:rPr>
              <a:t>！</a:t>
            </a:r>
            <a:endParaRPr kumimoji="0" lang="zh-CN" altLang="en-US" sz="4000" b="1" i="0" u="none" strike="noStrike" kern="1200" cap="none" spc="0" normalizeH="0" baseline="0" noProof="0" dirty="0" smtClean="0">
              <a:ln>
                <a:noFill/>
              </a:ln>
              <a:solidFill>
                <a:srgbClr val="FF6600"/>
              </a:solidFill>
              <a:effectLst/>
              <a:uLnTx/>
              <a:uFillTx/>
              <a:latin typeface="黑体" panose="02010609060101010101" pitchFamily="49" charset="-122"/>
              <a:ea typeface="黑体" panose="02010609060101010101" pitchFamily="49" charset="-122"/>
              <a:cs typeface="+mn-cs"/>
            </a:endParaRPr>
          </a:p>
        </p:txBody>
      </p:sp>
      <p:cxnSp>
        <p:nvCxnSpPr>
          <p:cNvPr id="12" name="直接连接符 11"/>
          <p:cNvCxnSpPr/>
          <p:nvPr/>
        </p:nvCxnSpPr>
        <p:spPr>
          <a:xfrm>
            <a:off x="4427538" y="2708275"/>
            <a:ext cx="0" cy="15128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6148" name="Picture 2" descr="tj-logo"/>
          <p:cNvPicPr>
            <a:picLocks noChangeAspect="1"/>
          </p:cNvPicPr>
          <p:nvPr userDrawn="1"/>
        </p:nvPicPr>
        <p:blipFill>
          <a:blip r:embed="rId2">
            <a:lum bright="76001"/>
          </a:blip>
          <a:stretch>
            <a:fillRect/>
          </a:stretch>
        </p:blipFill>
        <p:spPr>
          <a:xfrm>
            <a:off x="1763713" y="620713"/>
            <a:ext cx="4572000" cy="4572000"/>
          </a:xfrm>
          <a:prstGeom prst="rect">
            <a:avLst/>
          </a:prstGeom>
          <a:noFill/>
          <a:ln w="9525">
            <a:noFill/>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fld>
            <a:endParaRPr lang="zh-CN"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jpeg"/><Relationship Id="rId14" Type="http://schemas.openxmlformats.org/officeDocument/2006/relationships/image" Target="C:/Users/Song/Desktop/http:/www.tongji.edu.cn/images/index_02.jpg" TargetMode="External"/><Relationship Id="rId13" Type="http://schemas.openxmlformats.org/officeDocument/2006/relationships/image" Target="../media/image5.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ea typeface="宋体" panose="02010600030101010101" pitchFamily="2" charset="-122"/>
              </a:defRPr>
            </a:lvl1pPr>
          </a:lstStyle>
          <a:p>
            <a:pPr lvl="0">
              <a:buNone/>
            </a:pPr>
            <a:fld id="{9A0DB2DC-4C9A-4742-B13C-FB6460FD3503}" type="slidenum">
              <a:rPr lang="zh-CN" altLang="en-US" dirty="0"/>
            </a:fld>
            <a:endParaRPr lang="zh-CN" altLang="en-US" dirty="0"/>
          </a:p>
        </p:txBody>
      </p:sp>
      <p:pic>
        <p:nvPicPr>
          <p:cNvPr id="1031" name="Picture 34" descr="http://www.tongji.edu.cn/images/index_02.jpg"/>
          <p:cNvPicPr>
            <a:picLocks noChangeAspect="1"/>
          </p:cNvPicPr>
          <p:nvPr userDrawn="1"/>
        </p:nvPicPr>
        <p:blipFill>
          <a:blip r:embed="rId13" r:link="rId14"/>
          <a:srcRect t="10300" r="8359" b="34213"/>
          <a:stretch>
            <a:fillRect/>
          </a:stretch>
        </p:blipFill>
        <p:spPr>
          <a:xfrm>
            <a:off x="7259638" y="0"/>
            <a:ext cx="1884362" cy="571500"/>
          </a:xfrm>
          <a:prstGeom prst="rect">
            <a:avLst/>
          </a:prstGeom>
          <a:noFill/>
          <a:ln w="9525">
            <a:noFill/>
          </a:ln>
        </p:spPr>
      </p:pic>
      <p:pic>
        <p:nvPicPr>
          <p:cNvPr id="1032" name="图片 1"/>
          <p:cNvPicPr>
            <a:picLocks noChangeAspect="1"/>
          </p:cNvPicPr>
          <p:nvPr userDrawn="1"/>
        </p:nvPicPr>
        <p:blipFill>
          <a:blip r:embed="rId15"/>
          <a:stretch>
            <a:fillRect/>
          </a:stretch>
        </p:blipFill>
        <p:spPr>
          <a:xfrm>
            <a:off x="0" y="9525"/>
            <a:ext cx="9144000" cy="6838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华文细黑"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mailto:pyc@gs.tongji.edu.c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6"/>
          <p:cNvSpPr/>
          <p:nvPr/>
        </p:nvSpPr>
        <p:spPr>
          <a:xfrm>
            <a:off x="2051050" y="4868863"/>
            <a:ext cx="6697663" cy="1368425"/>
          </a:xfrm>
          <a:prstGeom prst="rect">
            <a:avLst/>
          </a:prstGeom>
          <a:noFill/>
          <a:ln w="9525">
            <a:noFill/>
          </a:ln>
        </p:spPr>
        <p:txBody>
          <a:bodyPr wrap="none" lIns="0" tIns="0" rIns="0" bIns="0" anchor="ctr" anchorCtr="0"/>
          <a:p>
            <a:r>
              <a:rPr lang="zh-CN" altLang="en-US" sz="2400" dirty="0">
                <a:latin typeface="华文新魏" pitchFamily="2" charset="-122"/>
                <a:ea typeface="华文新魏" pitchFamily="2" charset="-122"/>
              </a:rPr>
              <a:t>  研究生院、党委研究生工作部、外事办</a:t>
            </a:r>
            <a:br>
              <a:rPr lang="zh-CN" altLang="en-US" sz="2000" dirty="0">
                <a:latin typeface="华文新魏" pitchFamily="2" charset="-122"/>
                <a:ea typeface="华文新魏" pitchFamily="2" charset="-122"/>
              </a:rPr>
            </a:br>
            <a:r>
              <a:rPr lang="en-US" altLang="zh-CN" sz="2400" dirty="0">
                <a:latin typeface="华文新魏" pitchFamily="2" charset="-122"/>
                <a:ea typeface="华文新魏" pitchFamily="2" charset="-122"/>
              </a:rPr>
              <a:t>2013.10.21</a:t>
            </a:r>
            <a:endParaRPr lang="zh-CN" altLang="en-US" sz="2400" dirty="0">
              <a:latin typeface="华文新魏" pitchFamily="2" charset="-122"/>
              <a:ea typeface="华文新魏" pitchFamily="2" charset="-122"/>
            </a:endParaRPr>
          </a:p>
        </p:txBody>
      </p:sp>
      <p:sp>
        <p:nvSpPr>
          <p:cNvPr id="7171" name="矩形 3"/>
          <p:cNvSpPr/>
          <p:nvPr/>
        </p:nvSpPr>
        <p:spPr>
          <a:xfrm>
            <a:off x="2038350" y="1628775"/>
            <a:ext cx="6624638" cy="2654300"/>
          </a:xfrm>
          <a:prstGeom prst="rect">
            <a:avLst/>
          </a:prstGeom>
          <a:noFill/>
          <a:ln w="9525">
            <a:noFill/>
          </a:ln>
        </p:spPr>
        <p:txBody>
          <a:bodyPr>
            <a:spAutoFit/>
          </a:bodyPr>
          <a:p>
            <a:pPr>
              <a:lnSpc>
                <a:spcPct val="150000"/>
              </a:lnSpc>
            </a:pPr>
            <a:br>
              <a:rPr lang="en-GB" altLang="zh-CN" sz="2000" dirty="0">
                <a:latin typeface="黑体" panose="02010609060101010101" pitchFamily="49" charset="-122"/>
                <a:ea typeface="黑体" panose="02010609060101010101" pitchFamily="49" charset="-122"/>
              </a:rPr>
            </a:br>
            <a:r>
              <a:rPr lang="en-US" altLang="zh-CN" sz="4000" dirty="0">
                <a:solidFill>
                  <a:srgbClr val="FF6600"/>
                </a:solidFill>
                <a:latin typeface="黑体" panose="02010609060101010101" pitchFamily="49" charset="-122"/>
                <a:ea typeface="黑体" panose="02010609060101010101" pitchFamily="49" charset="-122"/>
              </a:rPr>
              <a:t>2014</a:t>
            </a:r>
            <a:r>
              <a:rPr lang="zh-CN" altLang="en-US" sz="4000" dirty="0">
                <a:solidFill>
                  <a:srgbClr val="FF6600"/>
                </a:solidFill>
                <a:latin typeface="黑体" panose="02010609060101010101" pitchFamily="49" charset="-122"/>
                <a:ea typeface="黑体" panose="02010609060101010101" pitchFamily="49" charset="-122"/>
              </a:rPr>
              <a:t>年国家公派研究生项目信息说明会</a:t>
            </a:r>
            <a:br>
              <a:rPr lang="zh-CN" altLang="en-US" sz="1400" dirty="0">
                <a:latin typeface="黑体" panose="02010609060101010101" pitchFamily="49" charset="-122"/>
                <a:ea typeface="黑体" panose="02010609060101010101" pitchFamily="49" charset="-122"/>
              </a:rPr>
            </a:br>
            <a:endParaRPr lang="zh-CN" altLang="en-US" dirty="0">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4"/>
          <p:cNvSpPr>
            <a:spLocks noGrp="1" noChangeArrowheads="1"/>
          </p:cNvSpPr>
          <p:nvPr>
            <p:ph type="body" idx="1"/>
          </p:nvPr>
        </p:nvSpPr>
        <p:spPr>
          <a:xfrm>
            <a:off x="539750" y="981075"/>
            <a:ext cx="8496300" cy="5040313"/>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Tx/>
              <a:buSzTx/>
              <a:buFont typeface="+mj-ea"/>
              <a:buAutoNum type="circleNumDbPlain"/>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攻读博士学位研究生</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ea"/>
              <a:buAutoNum type="circleNumDbPlain"/>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 </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申请时为校内优秀</a:t>
            </a:r>
            <a:r>
              <a:rPr kumimoji="0" lang="zh-CN" altLang="en-US" sz="2400" b="0" i="0" u="none" strike="noStrike" kern="1200" cap="none" spc="0" normalizeH="0" baseline="0" noProof="0" dirty="0" smtClean="0">
                <a:ln>
                  <a:noFill/>
                </a:ln>
                <a:solidFill>
                  <a:srgbClr val="FF3300"/>
                </a:solidFill>
                <a:effectLst/>
                <a:uLnTx/>
                <a:uFillTx/>
                <a:latin typeface="+mn-ea"/>
                <a:ea typeface="+mn-ea"/>
                <a:cs typeface="+mn-cs"/>
              </a:rPr>
              <a:t>应届本科毕业生，在读硕士生（不限年级）或博士一年级学生</a:t>
            </a:r>
            <a:endParaRPr kumimoji="0" lang="en-US" altLang="zh-CN" sz="2400" b="0" i="0" u="none" strike="noStrike" kern="1200" cap="none" spc="0" normalizeH="0" baseline="0" noProof="0" dirty="0" smtClean="0">
              <a:ln>
                <a:noFill/>
              </a:ln>
              <a:solidFill>
                <a:srgbClr val="FF33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应届本科毕业生应达到校内免试直升研究生水平；在读硕士生、博士生应具备一定的科研能力和科研成果。</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 </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申请时需提交国外院校的攻读博士学位或硕博连读（仅针对应届本科毕业生）入学通知书（邀请信）、免学费或获得学费资助的证明</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入学时间原则上为申请当年。</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4"/>
          <p:cNvSpPr>
            <a:spLocks noGrp="1"/>
          </p:cNvSpPr>
          <p:nvPr>
            <p:ph type="body" idx="4294967295"/>
          </p:nvPr>
        </p:nvSpPr>
        <p:spPr>
          <a:xfrm>
            <a:off x="612775" y="836613"/>
            <a:ext cx="8280400" cy="4321175"/>
          </a:xfrm>
          <a:ln/>
        </p:spPr>
        <p:txBody>
          <a:bodyPr vert="horz" wrap="square" lIns="91440" tIns="45720" rIns="91440" bIns="45720" anchor="t" anchorCtr="0"/>
          <a:p>
            <a:pPr eaLnBrk="1" hangingPunct="1"/>
            <a:endParaRPr lang="en-US" altLang="zh-CN" sz="2400" dirty="0">
              <a:latin typeface="宋体" panose="02010600030101010101" pitchFamily="2" charset="-122"/>
            </a:endParaRPr>
          </a:p>
          <a:p>
            <a:pPr eaLnBrk="1" hangingPunct="1">
              <a:buFontTx/>
              <a:buNone/>
            </a:pPr>
            <a:r>
              <a:rPr lang="en-US" altLang="zh-CN" sz="2400" dirty="0">
                <a:latin typeface="宋体" panose="02010600030101010101" pitchFamily="2" charset="-122"/>
              </a:rPr>
              <a:t>    </a:t>
            </a:r>
            <a:r>
              <a:rPr lang="zh-CN" altLang="en-US" sz="2400" b="1" dirty="0">
                <a:latin typeface="宋体" panose="02010600030101010101" pitchFamily="2" charset="-122"/>
              </a:rPr>
              <a:t>申请学费资助者：</a:t>
            </a:r>
            <a:endParaRPr lang="en-US" altLang="zh-CN" sz="2400" b="1" dirty="0">
              <a:latin typeface="宋体" panose="02010600030101010101" pitchFamily="2" charset="-122"/>
            </a:endParaRPr>
          </a:p>
          <a:p>
            <a:pPr lvl="1" eaLnBrk="1" hangingPunct="1">
              <a:buFontTx/>
              <a:buNone/>
            </a:pPr>
            <a:r>
              <a:rPr lang="en-US" altLang="zh-CN" sz="2000" b="1" dirty="0">
                <a:latin typeface="宋体" panose="02010600030101010101" pitchFamily="2" charset="-122"/>
              </a:rPr>
              <a:t>	- </a:t>
            </a:r>
            <a:r>
              <a:rPr lang="zh-CN" altLang="en-US" sz="2400" dirty="0">
                <a:latin typeface="宋体" panose="02010600030101010101" pitchFamily="2" charset="-122"/>
              </a:rPr>
              <a:t>应具有较高的综合素质和发展潜力并在各方面突出表现；各项学习成绩优秀，核心课程应在优良以上；拟留学单位应为世界一流；国外导师应有很强的科研能力和水平，系所从事学科专业领域的权威专家或学术带头人，在国际上有较大影响力。</a:t>
            </a:r>
            <a:endParaRPr lang="en-US" altLang="zh-CN" sz="2400" dirty="0">
              <a:latin typeface="宋体" panose="02010600030101010101" pitchFamily="2" charset="-122"/>
            </a:endParaRPr>
          </a:p>
          <a:p>
            <a:pPr eaLnBrk="1" hangingPunct="1">
              <a:buFontTx/>
              <a:buNone/>
            </a:pPr>
            <a:endParaRPr lang="en-US" altLang="zh-CN" sz="2400" dirty="0">
              <a:latin typeface="宋体" panose="02010600030101010101" pitchFamily="2" charset="-122"/>
            </a:endParaRPr>
          </a:p>
          <a:p>
            <a:pPr lvl="1" eaLnBrk="1" hangingPunct="1">
              <a:buFontTx/>
              <a:buNone/>
            </a:pPr>
            <a:r>
              <a:rPr lang="zh-CN" altLang="en-US" sz="2000" dirty="0">
                <a:latin typeface="宋体" panose="02010600030101010101" pitchFamily="2" charset="-122"/>
              </a:rPr>
              <a:t>  </a:t>
            </a:r>
            <a:r>
              <a:rPr lang="zh-CN" altLang="en-US" sz="2400" dirty="0">
                <a:latin typeface="宋体" panose="02010600030101010101" pitchFamily="2" charset="-122"/>
              </a:rPr>
              <a:t> </a:t>
            </a:r>
            <a:r>
              <a:rPr lang="en-US" altLang="zh-CN" sz="2400" dirty="0">
                <a:latin typeface="宋体" panose="02010600030101010101" pitchFamily="2" charset="-122"/>
              </a:rPr>
              <a:t>- </a:t>
            </a:r>
            <a:r>
              <a:rPr lang="zh-CN" altLang="en-US" sz="2400" dirty="0">
                <a:latin typeface="宋体" panose="02010600030101010101" pitchFamily="2" charset="-122"/>
              </a:rPr>
              <a:t>申请学费资助需要出具专家推荐信（校内外各一份）和学校推荐意见 </a:t>
            </a:r>
            <a:endParaRPr lang="zh-CN" altLang="en-US" sz="2400" dirty="0">
              <a:latin typeface="宋体" panose="02010600030101010101" pitchFamily="2" charset="-122"/>
            </a:endParaRPr>
          </a:p>
          <a:p>
            <a:pPr eaLnBrk="1" hangingPunct="1">
              <a:buFontTx/>
              <a:buNone/>
            </a:pPr>
            <a:endParaRPr lang="en-US" altLang="zh-CN" sz="2400" dirty="0">
              <a:latin typeface="宋体" panose="02010600030101010101" pitchFamily="2" charset="-122"/>
            </a:endParaRPr>
          </a:p>
          <a:p>
            <a:pPr eaLnBrk="1" hangingPunct="1">
              <a:buFontTx/>
              <a:buNone/>
            </a:pPr>
            <a:endParaRPr lang="en-US" altLang="zh-CN" sz="2400" dirty="0">
              <a:latin typeface="宋体" panose="02010600030101010101" pitchFamily="2"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4"/>
          <p:cNvSpPr>
            <a:spLocks noGrp="1" noChangeArrowheads="1"/>
          </p:cNvSpPr>
          <p:nvPr>
            <p:ph type="body" idx="1"/>
          </p:nvPr>
        </p:nvSpPr>
        <p:spPr>
          <a:xfrm>
            <a:off x="539750" y="981075"/>
            <a:ext cx="8353425" cy="4248150"/>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Tx/>
              <a:buSzTx/>
              <a:buFont typeface="+mj-ea"/>
              <a:buAutoNum type="circleNumDbPlain" startAt="2"/>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联合培养博士研究生：</a:t>
            </a:r>
            <a:endParaRPr kumimoji="0" lang="en-US" altLang="zh-CN" sz="24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2200" b="1"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各学院推荐名额将稍后在网上公布）</a:t>
            </a:r>
            <a:endParaRPr kumimoji="0" lang="en-US" altLang="zh-CN" sz="2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   </a:t>
            </a:r>
            <a:r>
              <a:rPr kumimoji="0" lang="en-US" altLang="zh-CN" sz="2200" b="0"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申请时为全日制优秀在读一、二、三年级博士生</a:t>
            </a:r>
            <a:endParaRPr kumimoji="0" lang="en-US" altLang="zh-CN" sz="2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200" b="0" i="0" u="none" strike="noStrike" kern="1200" cap="none" spc="0" normalizeH="0" baseline="0" noProof="0" dirty="0" smtClean="0">
                <a:ln>
                  <a:noFill/>
                </a:ln>
                <a:solidFill>
                  <a:schemeClr val="tx1"/>
                </a:solidFill>
                <a:effectLst/>
                <a:uLnTx/>
                <a:uFillTx/>
                <a:latin typeface="+mn-ea"/>
                <a:ea typeface="+mn-ea"/>
                <a:cs typeface="+mn-cs"/>
              </a:rPr>
              <a:t>   - </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完成博士学位论文开题（</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2014</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年</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2</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28</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日前</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完成）</a:t>
            </a:r>
            <a:endParaRPr kumimoji="0" lang="en-US" altLang="zh-CN" sz="22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200" b="0" i="0" u="none" strike="noStrike" kern="1200" cap="none" spc="0" normalizeH="0" baseline="0" noProof="0" dirty="0" smtClean="0">
                <a:ln>
                  <a:noFill/>
                </a:ln>
                <a:solidFill>
                  <a:schemeClr val="tx1"/>
                </a:solidFill>
                <a:effectLst/>
                <a:uLnTx/>
                <a:uFillTx/>
                <a:latin typeface="+mn-ea"/>
                <a:ea typeface="+mn-ea"/>
                <a:cs typeface="+mn-cs"/>
              </a:rPr>
              <a:t>   </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22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200" b="0"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需提交国外院校导师出具的邀请信及国内外双方导师共同制定的详细的联合培养计划（若有联合合作课题，需附加证明）和免学费或获得学费资助的证明，入学时间为</a:t>
            </a:r>
            <a:r>
              <a:rPr kumimoji="0" lang="zh-CN" altLang="en-US" sz="2200" b="0" i="0" u="none" strike="noStrike" kern="1200" cap="none" spc="0" normalizeH="0" baseline="0" noProof="0" dirty="0" smtClean="0">
                <a:ln>
                  <a:noFill/>
                </a:ln>
                <a:solidFill>
                  <a:srgbClr val="020202"/>
                </a:solidFill>
                <a:effectLst/>
                <a:uLnTx/>
                <a:uFillTx/>
                <a:latin typeface="+mn-ea"/>
                <a:ea typeface="+mn-ea"/>
                <a:cs typeface="+mn-cs"/>
              </a:rPr>
              <a:t>申请当年</a:t>
            </a:r>
            <a:r>
              <a:rPr kumimoji="0" lang="zh-CN" altLang="en-US" sz="22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鼓励在国外学校注册、并获得中外双方学位。</a:t>
            </a:r>
            <a:endParaRPr kumimoji="0" lang="en-US" altLang="zh-CN" sz="22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200" b="0" i="0" u="none" strike="noStrike" kern="1200" cap="none" spc="0" normalizeH="0" baseline="0" noProof="0" dirty="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 2013</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年春入学的博士生</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硕博连读生）可在提交申请时递交导师签字认可的学习计划，</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2014</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年</a:t>
            </a:r>
            <a:r>
              <a:rPr kumimoji="0" lang="en-US" altLang="zh-CN" sz="2200" b="0" i="0" u="none" strike="noStrike" kern="1200" cap="none" spc="0" normalizeH="0" baseline="0" noProof="0" dirty="0" smtClean="0">
                <a:ln>
                  <a:noFill/>
                </a:ln>
                <a:solidFill>
                  <a:srgbClr val="FF0000"/>
                </a:solidFill>
                <a:effectLst/>
                <a:uLnTx/>
                <a:uFillTx/>
                <a:latin typeface="+mn-ea"/>
                <a:ea typeface="+mn-ea"/>
                <a:cs typeface="+mn-cs"/>
              </a:rPr>
              <a:t>6</a:t>
            </a:r>
            <a:r>
              <a:rPr kumimoji="0" lang="zh-CN" altLang="en-US" sz="2200" b="0" i="0" u="none" strike="noStrike" kern="1200" cap="none" spc="0" normalizeH="0" baseline="0" noProof="0" dirty="0" smtClean="0">
                <a:ln>
                  <a:noFill/>
                </a:ln>
                <a:solidFill>
                  <a:srgbClr val="FF0000"/>
                </a:solidFill>
                <a:effectLst/>
                <a:uLnTx/>
                <a:uFillTx/>
                <a:latin typeface="+mn-ea"/>
                <a:ea typeface="+mn-ea"/>
                <a:cs typeface="+mn-cs"/>
              </a:rPr>
              <a:t>月前完成论文开题</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mn-ea"/>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	</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mn-ea"/>
                <a:ea typeface="+mn-ea"/>
                <a:cs typeface="+mn-cs"/>
              </a:rPr>
              <a:t> </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直</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博四年级学生在承诺不超过最长修读年限条件下也</a:t>
            </a:r>
            <a:r>
              <a:rPr kumimoji="0" lang="zh-CN" altLang="en-US" sz="2400" b="0" i="0" u="none" strike="noStrike" kern="1200" cap="none" spc="0" normalizeH="0" baseline="0" noProof="0">
                <a:ln>
                  <a:noFill/>
                </a:ln>
                <a:solidFill>
                  <a:srgbClr val="FF0000"/>
                </a:solidFill>
                <a:effectLst/>
                <a:uLnTx/>
                <a:uFillTx/>
                <a:latin typeface="+mn-ea"/>
                <a:ea typeface="+mn-ea"/>
                <a:cs typeface="+mn-cs"/>
              </a:rPr>
              <a:t>可</a:t>
            </a:r>
            <a:r>
              <a:rPr kumimoji="0" lang="zh-CN" altLang="en-US" sz="2400" b="0" i="0" u="none" strike="noStrike" kern="1200" cap="none" spc="0" normalizeH="0" baseline="0" noProof="0" smtClean="0">
                <a:ln>
                  <a:noFill/>
                </a:ln>
                <a:solidFill>
                  <a:srgbClr val="FF0000"/>
                </a:solidFill>
                <a:effectLst/>
                <a:uLnTx/>
                <a:uFillTx/>
                <a:latin typeface="+mn-ea"/>
                <a:ea typeface="+mn-ea"/>
                <a:cs typeface="+mn-cs"/>
              </a:rPr>
              <a:t>申请。</a:t>
            </a:r>
            <a:endParaRPr kumimoji="0" lang="zh-CN" altLang="en-US" sz="2400" b="0" i="0" u="none" strike="noStrike" kern="1200" cap="none" spc="0" normalizeH="0" baseline="0" noProof="0" dirty="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noChangeArrowheads="1"/>
          </p:cNvSpPr>
          <p:nvPr>
            <p:ph type="body" idx="1"/>
          </p:nvPr>
        </p:nvSpPr>
        <p:spPr>
          <a:xfrm>
            <a:off x="827088" y="1196975"/>
            <a:ext cx="7485063" cy="44640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特别说明</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a:t>
            </a: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5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攻读博士学位研究生此次将面向全国选拔，无名额限制；</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5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如申请联合培养博士生，必须完成博士学位论文开题；</a:t>
            </a:r>
            <a:endParaRPr kumimoji="0" lang="en-US" altLang="zh-CN" sz="2400" b="0" i="0" u="none" strike="noStrike" kern="1200" cap="none" spc="0" normalizeH="0" baseline="0" noProof="0" dirty="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5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已进入博士阶段第二学年或以上的博士生，不能申请攻读博士研究生。尚未进入博士阶段学习的硕博连读生，不能申请联合培养博士研究生；</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25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博士生派出期间，导师不再支付该博士生培养费。</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3"/>
          <p:cNvSpPr>
            <a:spLocks noGrp="1" noChangeArrowheads="1"/>
          </p:cNvSpPr>
          <p:nvPr>
            <p:ph idx="1"/>
          </p:nvPr>
        </p:nvSpPr>
        <p:spPr>
          <a:xfrm>
            <a:off x="468313" y="836613"/>
            <a:ext cx="8229600" cy="49688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特别说明</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4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1" i="0" u="none" strike="noStrike" kern="1200" cap="none" spc="0" normalizeH="0" baseline="0" noProof="0" dirty="0" smtClean="0">
              <a:ln>
                <a:noFill/>
              </a:ln>
              <a:solidFill>
                <a:srgbClr val="FF0000"/>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选派对象不包括以下几类人员：</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已获得博士学位人员</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已获国家留学基金资助尚在有效期的</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人员</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擅自放弃国家公派留学资格的人员</a:t>
            </a:r>
            <a:endParaRPr kumimoji="0" lang="en-US" altLang="zh-CN" sz="2400" b="0" i="0" u="none" strike="noStrike" kern="1200" cap="none" spc="0" normalizeH="0" baseline="0" noProof="0" dirty="0">
              <a:ln>
                <a:noFill/>
              </a:ln>
              <a:solidFill>
                <a:srgbClr val="FF0000"/>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已获得外方全额奖学金资助</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曾享受国家留学基金资助出国留学的违约人员</a:t>
            </a: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港、澳、台地区的学生及持有国外长期居留证</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在职研究生（包括定向、委培学生）</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申请时年龄超过</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35</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周岁</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同时申报两个或两个以上公派项目</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5"/>
          <p:cNvSpPr>
            <a:spLocks noGrp="1" noChangeArrowheads="1"/>
          </p:cNvSpPr>
          <p:nvPr>
            <p:ph type="body" idx="1"/>
          </p:nvPr>
        </p:nvSpPr>
        <p:spPr>
          <a:xfrm>
            <a:off x="684213" y="1700213"/>
            <a:ext cx="7991475" cy="3887788"/>
          </a:xfrm>
        </p:spPr>
        <p:txBody>
          <a:bodyPr vert="horz" wrap="square" lIns="91440" tIns="45720" rIns="91440" bIns="45720" numCol="1" anchor="t" anchorCtr="0" compatLnSpc="1"/>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选派类别、期限及人数</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联合培养</a:t>
            </a:r>
            <a:r>
              <a:rPr kumimoji="0" lang="zh-CN" altLang="en-US" sz="2400" b="0" i="0" u="none" strike="noStrike" kern="1200" cap="none" spc="0" normalizeH="0" baseline="0" noProof="0" dirty="0">
                <a:ln>
                  <a:noFill/>
                </a:ln>
                <a:solidFill>
                  <a:srgbClr val="020202"/>
                </a:solidFill>
                <a:effectLst/>
                <a:uLnTx/>
                <a:uFillTx/>
                <a:latin typeface="+mn-lt"/>
                <a:ea typeface="+mn-ea"/>
                <a:cs typeface="+mn-cs"/>
              </a:rPr>
              <a:t>硕士</a:t>
            </a: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研究生</a:t>
            </a:r>
            <a:endParaRPr kumimoji="0" lang="zh-CN" altLang="en-US" sz="2400" b="0" i="0" u="none" strike="noStrike" kern="1200" cap="none" spc="0" normalizeH="0" baseline="0" noProof="0" dirty="0" smtClean="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（通过学校中外合作或双学位项目派出）</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3--12</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个月。</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攻读</a:t>
            </a:r>
            <a:r>
              <a:rPr kumimoji="0" lang="zh-CN" altLang="en-US" sz="2400" b="0" i="0" u="none" strike="noStrike" kern="1200" cap="none" spc="0" normalizeH="0" baseline="0" noProof="0" dirty="0">
                <a:ln>
                  <a:noFill/>
                </a:ln>
                <a:solidFill>
                  <a:srgbClr val="020202"/>
                </a:solidFill>
                <a:effectLst/>
                <a:uLnTx/>
                <a:uFillTx/>
                <a:latin typeface="+mn-lt"/>
                <a:ea typeface="+mn-ea"/>
                <a:cs typeface="+mn-cs"/>
              </a:rPr>
              <a:t>硕士</a:t>
            </a: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学位研究生</a:t>
            </a:r>
            <a:endParaRPr kumimoji="0" lang="zh-CN" altLang="en-US" sz="2400" b="0" i="0" u="none" strike="noStrike" kern="1200" cap="none" spc="0" normalizeH="0" baseline="0" noProof="0" dirty="0" smtClean="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（赴国外攻读硕士学位），</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12--24</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个月。</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2013</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年向基金委上报</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31</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人，实际录取联合培养硕士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29</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人</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AutoShape 4"/>
          <p:cNvSpPr/>
          <p:nvPr/>
        </p:nvSpPr>
        <p:spPr>
          <a:xfrm>
            <a:off x="539750" y="808038"/>
            <a:ext cx="7632700"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二、国家公派硕士研究生项目介绍</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4"/>
          <p:cNvSpPr>
            <a:spLocks noGrp="1" noChangeArrowheads="1"/>
          </p:cNvSpPr>
          <p:nvPr>
            <p:ph type="body" idx="1"/>
          </p:nvPr>
        </p:nvSpPr>
        <p:spPr>
          <a:xfrm>
            <a:off x="685800" y="1557338"/>
            <a:ext cx="8207375" cy="5111750"/>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选派学科专业领域为：</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农业推广、公共管理、经济管理、</a:t>
            </a:r>
            <a:endParaRPr kumimoji="0" lang="en-US" altLang="zh-CN" sz="24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社会工作、国际金融、国际法</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   </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2531" name="矩形 2"/>
          <p:cNvSpPr/>
          <p:nvPr/>
        </p:nvSpPr>
        <p:spPr>
          <a:xfrm>
            <a:off x="468313" y="765175"/>
            <a:ext cx="4187825" cy="461963"/>
          </a:xfrm>
          <a:prstGeom prst="rect">
            <a:avLst/>
          </a:prstGeom>
          <a:noFill/>
          <a:ln w="9525">
            <a:noFill/>
          </a:ln>
        </p:spPr>
        <p:txBody>
          <a:bodyPr>
            <a:spAutoFit/>
          </a:bodyPr>
          <a:p>
            <a:pPr eaLnBrk="1" hangingPunct="1"/>
            <a:r>
              <a:rPr lang="en-US" altLang="zh-CN" sz="2400" dirty="0">
                <a:latin typeface="黑体" panose="02010609060101010101" pitchFamily="49" charset="-122"/>
                <a:ea typeface="黑体" panose="02010609060101010101" pitchFamily="49" charset="-122"/>
              </a:rPr>
              <a:t>2. </a:t>
            </a:r>
            <a:r>
              <a:rPr lang="zh-CN" altLang="en-US" sz="2400" dirty="0">
                <a:latin typeface="黑体" panose="02010609060101010101" pitchFamily="49" charset="-122"/>
                <a:ea typeface="黑体" panose="02010609060101010101" pitchFamily="49" charset="-122"/>
              </a:rPr>
              <a:t>选派原则、派出专业</a:t>
            </a:r>
            <a:endParaRPr lang="zh-CN" altLang="en-US" sz="2400" dirty="0">
              <a:latin typeface="黑体" panose="02010609060101010101" pitchFamily="49" charset="-122"/>
              <a:ea typeface="黑体" panose="02010609060101010101" pitchFamily="49" charset="-122"/>
            </a:endParaRPr>
          </a:p>
        </p:txBody>
      </p:sp>
      <p:sp>
        <p:nvSpPr>
          <p:cNvPr id="4" name="灯片编号占位符 3"/>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4" name="Rectangle 4"/>
          <p:cNvSpPr>
            <a:spLocks noGrp="1" noChangeArrowheads="1"/>
          </p:cNvSpPr>
          <p:nvPr>
            <p:ph type="body" idx="1"/>
          </p:nvPr>
        </p:nvSpPr>
        <p:spPr>
          <a:xfrm>
            <a:off x="755650" y="1700213"/>
            <a:ext cx="8064500" cy="4537075"/>
          </a:xfrm>
        </p:spPr>
        <p:txBody>
          <a:bodyPr vert="horz" wrap="square" lIns="91440" tIns="45720" rIns="91440" bIns="45720" numCol="1" anchor="t" anchorCtr="0" compatLnSpc="1">
            <a:noAutofit/>
          </a:bodyPr>
          <a:lstStyle/>
          <a:p>
            <a:pPr marL="457200" marR="0" lvl="0" indent="-457200" algn="l" defTabSz="914400" rtl="0" eaLnBrk="1" fontAlgn="auto" latinLnBrk="0" hangingPunct="1">
              <a:lnSpc>
                <a:spcPct val="100000"/>
              </a:lnSpc>
              <a:spcBef>
                <a:spcPts val="580"/>
              </a:spcBef>
              <a:spcAft>
                <a:spcPts val="0"/>
              </a:spcAft>
              <a:buClrTx/>
              <a:buSzTx/>
              <a:buFont typeface="+mj-ea"/>
              <a:buAutoNum type="circleNumDbPlain"/>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联合培养硕士研究生主要通过学校、学院的中外合作项目或双学位项目派出。</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457200" marR="0" lvl="0" indent="-457200" algn="l" defTabSz="914400" rtl="0" eaLnBrk="1" fontAlgn="auto" latinLnBrk="0" hangingPunct="1">
              <a:lnSpc>
                <a:spcPct val="100000"/>
              </a:lnSpc>
              <a:spcBef>
                <a:spcPts val="580"/>
              </a:spcBef>
              <a:spcAft>
                <a:spcPts val="0"/>
              </a:spcAft>
              <a:buClrTx/>
              <a:buSzTx/>
              <a:buFont typeface="+mj-ea"/>
              <a:buAutoNum type="circleNumDbPlain"/>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457200" marR="0" lvl="0" indent="-457200" algn="l" defTabSz="914400" rtl="0" eaLnBrk="1" fontAlgn="auto" latinLnBrk="0" hangingPunct="1">
              <a:lnSpc>
                <a:spcPct val="100000"/>
              </a:lnSpc>
              <a:spcBef>
                <a:spcPts val="580"/>
              </a:spcBef>
              <a:spcAft>
                <a:spcPts val="0"/>
              </a:spcAft>
              <a:buClrTx/>
              <a:buSzTx/>
              <a:buFont typeface="+mj-ea"/>
              <a:buAutoNum type="circleNumDbPlain"/>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攻读硕士学位研究生可通过导师</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合作</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国家</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留学基金委专项、同济合作院校或个人联系国外留学单位</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派出</a:t>
            </a:r>
            <a:r>
              <a:rPr kumimoji="0" lang="en-US" altLang="zh-CN" sz="2000" b="0" i="1"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可申请学费</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资助。</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58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3555" name="矩形 1"/>
          <p:cNvSpPr/>
          <p:nvPr/>
        </p:nvSpPr>
        <p:spPr>
          <a:xfrm>
            <a:off x="468313" y="836613"/>
            <a:ext cx="4319587" cy="461962"/>
          </a:xfrm>
          <a:prstGeom prst="rect">
            <a:avLst/>
          </a:prstGeom>
          <a:noFill/>
          <a:ln w="9525">
            <a:noFill/>
          </a:ln>
        </p:spPr>
        <p:txBody>
          <a:bodyPr>
            <a:spAutoFit/>
          </a:bodyPr>
          <a:p>
            <a:pPr algn="l" eaLnBrk="1" hangingPunct="1"/>
            <a:r>
              <a:rPr lang="en-US" altLang="zh-CN" sz="2400" dirty="0">
                <a:latin typeface="黑体" panose="02010609060101010101" pitchFamily="49" charset="-122"/>
                <a:ea typeface="黑体" panose="02010609060101010101" pitchFamily="49" charset="-122"/>
              </a:rPr>
              <a:t>3. </a:t>
            </a:r>
            <a:r>
              <a:rPr lang="zh-CN" altLang="en-US" sz="2400" dirty="0">
                <a:latin typeface="黑体" panose="02010609060101010101" pitchFamily="49" charset="-122"/>
                <a:ea typeface="黑体" panose="02010609060101010101" pitchFamily="49" charset="-122"/>
              </a:rPr>
              <a:t>派出渠道及院校</a:t>
            </a:r>
            <a:endParaRPr lang="zh-CN" altLang="en-US" sz="2400" dirty="0">
              <a:latin typeface="黑体" panose="02010609060101010101" pitchFamily="49" charset="-122"/>
              <a:ea typeface="黑体" panose="02010609060101010101" pitchFamily="49" charset="-122"/>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Rectangle 4"/>
          <p:cNvSpPr>
            <a:spLocks noGrp="1" noChangeArrowheads="1"/>
          </p:cNvSpPr>
          <p:nvPr>
            <p:ph type="body" idx="1"/>
          </p:nvPr>
        </p:nvSpPr>
        <p:spPr>
          <a:xfrm>
            <a:off x="755650" y="1336675"/>
            <a:ext cx="8208963" cy="5045075"/>
          </a:xfrm>
        </p:spPr>
        <p:txBody>
          <a:bodyPr vert="horz" wrap="square" lIns="91440" tIns="45720" rIns="91440" bIns="45720" numCol="1" anchor="t" anchorCtr="0" compatLnSpc="1">
            <a:normAutofit lnSpcReduction="10000"/>
          </a:bodyPr>
          <a:lstStyle/>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申请人的基本条件和要求如下：</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具有中国国籍，热爱祖国，热爱社会主义，具有良好的政治素质，无违法违纪记录，具有学成回国为祖国建设服务的事业心和责任感；</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身心健康</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，具有扎实的专业基础，较强的学习、科研能力和国际交流能力，综合素质良好，学习成绩优异，工作业绩突出，具有较强的发展潜力；</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外语水平符合要求（见后详述）；</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申请时年龄不超过</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45</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岁（</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以申请截止时间为准</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申请通</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过留学基金委与国外有关教育、科研机构合作项目派出者，还需满足合作项目要求的其它条件；</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选派对象除不包括前面所提几类人，</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正在境外学习或工作的人员</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不能申请。</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4579" name="矩形 1"/>
          <p:cNvSpPr/>
          <p:nvPr/>
        </p:nvSpPr>
        <p:spPr>
          <a:xfrm>
            <a:off x="492125" y="668338"/>
            <a:ext cx="4295775" cy="461962"/>
          </a:xfrm>
          <a:prstGeom prst="rect">
            <a:avLst/>
          </a:prstGeom>
          <a:noFill/>
          <a:ln w="9525">
            <a:noFill/>
          </a:ln>
        </p:spPr>
        <p:txBody>
          <a:bodyPr>
            <a:spAutoFit/>
          </a:bodyPr>
          <a:p>
            <a:pPr algn="l" eaLnBrk="1" hangingPunct="1"/>
            <a:r>
              <a:rPr lang="en-US" altLang="zh-CN" sz="2400" dirty="0">
                <a:latin typeface="黑体" panose="02010609060101010101" pitchFamily="49" charset="-122"/>
                <a:ea typeface="黑体" panose="02010609060101010101" pitchFamily="49" charset="-122"/>
              </a:rPr>
              <a:t>4. </a:t>
            </a:r>
            <a:r>
              <a:rPr lang="zh-CN" altLang="en-US" sz="2400" dirty="0">
                <a:latin typeface="黑体" panose="02010609060101010101" pitchFamily="49" charset="-122"/>
                <a:ea typeface="黑体" panose="02010609060101010101" pitchFamily="49" charset="-122"/>
              </a:rPr>
              <a:t>申请条件 </a:t>
            </a:r>
            <a:endParaRPr lang="zh-CN" altLang="en-US" sz="2400" dirty="0">
              <a:latin typeface="黑体" panose="02010609060101010101" pitchFamily="49" charset="-122"/>
              <a:ea typeface="黑体" panose="02010609060101010101" pitchFamily="49" charset="-122"/>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a:spLocks noGrp="1" noChangeArrowheads="1"/>
          </p:cNvSpPr>
          <p:nvPr>
            <p:ph type="body" idx="1"/>
          </p:nvPr>
        </p:nvSpPr>
        <p:spPr>
          <a:xfrm>
            <a:off x="755650" y="1268413"/>
            <a:ext cx="8208963" cy="5184775"/>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外语专业本科（含）以上毕业（专业语种应与留学目的国使用语种一致）。 </a:t>
            </a:r>
            <a:endParaRPr kumimoji="0" lang="en-US" altLang="zh-CN"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近十年内曾在同一语种国家留学一学年（8-12个月）或连续工作一年（含）以上。 </a:t>
            </a:r>
            <a:endParaRPr kumimoji="0" lang="en-US" altLang="zh-CN"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参加相应语种“全国外语水平考试”（WSK）并达到合格标准；</a:t>
            </a:r>
            <a:endParaRPr kumimoji="0" lang="en-US" altLang="zh-CN"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参加雅思（学术类）、托福、德语、法语、意大利语、西班牙语、日语、韩语水平考试，成绩达到以下标准： 雅思</a:t>
            </a:r>
            <a:r>
              <a:rPr kumimoji="0" lang="zh-CN" altLang="en-US" sz="22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6.5</a:t>
            </a: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分，托福</a:t>
            </a:r>
            <a:r>
              <a:rPr kumimoji="0" lang="zh-CN" altLang="en-US" sz="22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95</a:t>
            </a: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分，德、法、意、西语达到欧洲统一语言参考框架（CECRL）的B2级，日语达到二级（N2），韩语达到TOPIK4级。 </a:t>
            </a:r>
            <a:endParaRPr kumimoji="0" lang="en-US" altLang="zh-CN"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曾在教育部指定出国留学培训部参加相关语种培训并获得结业证书。英语为</a:t>
            </a:r>
            <a:r>
              <a:rPr kumimoji="0" lang="zh-CN" altLang="en-US" sz="22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高</a:t>
            </a: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级班，其他语种为</a:t>
            </a:r>
            <a:r>
              <a:rPr kumimoji="0" lang="zh-CN" altLang="en-US" sz="22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中</a:t>
            </a: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级班。</a:t>
            </a:r>
            <a:endParaRPr kumimoji="0" lang="en-US" altLang="zh-CN" sz="22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defRPr/>
            </a:pPr>
            <a:r>
              <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通过国外拟留学单位组织的面试、考试等方式达到其语言要求（应在外方邀请信中注明或单独出具证明）。 </a:t>
            </a:r>
            <a:endPar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Times New Roman" panose="02020603050405020304" pitchFamily="18" charset="0"/>
              <a:buAutoNum type="arabicPeriod"/>
              <a:defRPr/>
            </a:pPr>
            <a:endParaRPr kumimoji="0" lang="en-US" altLang="zh-CN" sz="2200" b="0" i="0" u="none" strike="noStrike" kern="1200" cap="none" spc="0" normalizeH="0" baseline="0" noProof="0" dirty="0" smtClean="0">
              <a:ln>
                <a:noFill/>
              </a:ln>
              <a:solidFill>
                <a:schemeClr val="tx1"/>
              </a:solidFill>
              <a:effectLst/>
              <a:uLnTx/>
              <a:uFillTx/>
              <a:latin typeface="宋体" panose="02010600030101010101" pitchFamily="2"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Times New Roman" panose="02020603050405020304" pitchFamily="18" charset="0"/>
              <a:buAutoNum type="arabicPeriod"/>
              <a:defRPr/>
            </a:pPr>
            <a:endParaRPr kumimoji="0" lang="zh-CN" altLang="en-US" sz="2200" b="0" i="0" u="none" strike="noStrike" kern="1200" cap="none" spc="0" normalizeH="0" baseline="0" noProof="0" dirty="0" smtClean="0">
              <a:ln>
                <a:noFill/>
              </a:ln>
              <a:solidFill>
                <a:schemeClr val="tx1"/>
              </a:solidFill>
              <a:effectLst/>
              <a:uLnTx/>
              <a:uFillTx/>
              <a:latin typeface="宋体" panose="02010600030101010101" pitchFamily="2" charset="-122"/>
              <a:ea typeface="楷体_GB2312" pitchFamily="49" charset="-122"/>
              <a:cs typeface="+mn-cs"/>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5" name="AutoShape 7"/>
          <p:cNvSpPr/>
          <p:nvPr/>
        </p:nvSpPr>
        <p:spPr>
          <a:xfrm>
            <a:off x="527050" y="620713"/>
            <a:ext cx="7500938" cy="473075"/>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三、外语水平要求</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Rectangle 3"/>
          <p:cNvSpPr>
            <a:spLocks noGrp="1" noChangeArrowheads="1"/>
          </p:cNvSpPr>
          <p:nvPr>
            <p:ph type="body" idx="1"/>
          </p:nvPr>
        </p:nvSpPr>
        <p:spPr>
          <a:xfrm>
            <a:off x="468313" y="1236663"/>
            <a:ext cx="8229600" cy="5505450"/>
          </a:xfrm>
        </p:spPr>
        <p:txBody>
          <a:bodyPr vert="horz" wrap="square" lIns="91440" tIns="45720" rIns="91440" bIns="45720" numCol="1" anchor="t" anchorCtr="0" compatLnSpc="1">
            <a:noAutofit/>
          </a:bodyPr>
          <a:lstStyle/>
          <a:p>
            <a:pPr marL="392430" marR="0" lvl="0" indent="-342900" algn="l" defTabSz="914400" rtl="0" eaLnBrk="1" fontAlgn="base" latinLnBrk="0" hangingPunct="1">
              <a:lnSpc>
                <a:spcPct val="120000"/>
              </a:lnSpc>
              <a:spcBef>
                <a:spcPct val="20000"/>
              </a:spcBef>
              <a:spcAft>
                <a:spcPct val="0"/>
              </a:spcAft>
              <a:buClrTx/>
              <a:buSzPct val="85000"/>
              <a:buFontTx/>
              <a:buChar char="-"/>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国家</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公派出国</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留学项目旨在</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培养一大批具有国际视野，通晓国际规则，能够参与国际事务和竞争的国际化人才，服务国家教育、科技、经济和社会发展</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92430" marR="0" lvl="0" indent="-342900" algn="l" defTabSz="914400" rtl="0" eaLnBrk="1" fontAlgn="base" latinLnBrk="0" hangingPunct="1">
              <a:lnSpc>
                <a:spcPct val="120000"/>
              </a:lnSpc>
              <a:spcBef>
                <a:spcPct val="20000"/>
              </a:spcBef>
              <a:spcAft>
                <a:spcPct val="0"/>
              </a:spcAft>
              <a:buClrTx/>
              <a:buSzPct val="85000"/>
              <a:buFontTx/>
              <a:buChar char="-"/>
              <a:defRPr/>
            </a:pP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92430" marR="0" lvl="0" indent="-342900" algn="l" defTabSz="914400" rtl="0" eaLnBrk="1" fontAlgn="base" latinLnBrk="0" hangingPunct="1">
              <a:lnSpc>
                <a:spcPct val="120000"/>
              </a:lnSpc>
              <a:spcBef>
                <a:spcPct val="20000"/>
              </a:spcBef>
              <a:spcAft>
                <a:spcPct val="0"/>
              </a:spcAft>
              <a:buClrTx/>
              <a:buSzPct val="85000"/>
              <a:buFontTx/>
              <a:buChar char="-"/>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国家留学基金管理委员会负责该项目的组织实施工作；</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9530" marR="0" lvl="0" indent="0" algn="l" defTabSz="914400" rtl="0" eaLnBrk="1" fontAlgn="base" latinLnBrk="0" hangingPunct="1">
              <a:lnSpc>
                <a:spcPct val="120000"/>
              </a:lnSpc>
              <a:spcBef>
                <a:spcPct val="20000"/>
              </a:spcBef>
              <a:spcAft>
                <a:spcPct val="0"/>
              </a:spcAft>
              <a:buClrTx/>
              <a:buSzPct val="85000"/>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92430" marR="0" lvl="0" indent="-342900" algn="l" defTabSz="914400" rtl="0" eaLnBrk="1" fontAlgn="base" latinLnBrk="0" hangingPunct="1">
              <a:lnSpc>
                <a:spcPct val="120000"/>
              </a:lnSpc>
              <a:spcBef>
                <a:spcPct val="20000"/>
              </a:spcBef>
              <a:spcAft>
                <a:spcPct val="0"/>
              </a:spcAft>
              <a:buClrTx/>
              <a:buSzPct val="85000"/>
              <a:buFontTx/>
              <a:buChar char="-"/>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项目选拔</a:t>
            </a:r>
            <a:r>
              <a:rPr kumimoji="0" lang="zh-CN" altLang="en-US" sz="24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一流</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的学生</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，到国外</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一流的院校、科研机构或学科专业</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，师从</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一流的</a:t>
            </a:r>
            <a:r>
              <a:rPr kumimoji="0" lang="zh-CN" altLang="en-US" sz="24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导师</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49580" marR="0" lvl="1" indent="0" algn="l" defTabSz="914400" rtl="0" eaLnBrk="1" fontAlgn="base" latinLnBrk="0" hangingPunct="1">
              <a:lnSpc>
                <a:spcPct val="120000"/>
              </a:lnSpc>
              <a:spcBef>
                <a:spcPct val="20000"/>
              </a:spcBef>
              <a:spcAft>
                <a:spcPct val="0"/>
              </a:spcAft>
              <a:buClrTx/>
              <a:buSzPct val="85000"/>
              <a:buFontTx/>
              <a:buNone/>
              <a:defRPr/>
            </a:pPr>
            <a:endPar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27088" y="1052513"/>
            <a:ext cx="8066088" cy="55086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mn-ea"/>
                <a:ea typeface="+mn-ea"/>
                <a:cs typeface="+mn-cs"/>
              </a:rPr>
              <a:t>7. </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对于</a:t>
            </a:r>
            <a:r>
              <a:rPr kumimoji="0" lang="zh-CN" altLang="en-US" sz="2200" b="1" i="0" u="none" strike="noStrike" kern="1200" cap="none" spc="0" normalizeH="0" baseline="0" noProof="0" dirty="0">
                <a:ln>
                  <a:noFill/>
                </a:ln>
                <a:solidFill>
                  <a:srgbClr val="FF0000"/>
                </a:solidFill>
                <a:effectLst/>
                <a:uLnTx/>
                <a:uFillTx/>
                <a:latin typeface="+mn-ea"/>
                <a:ea typeface="+mn-ea"/>
                <a:cs typeface="+mn-cs"/>
              </a:rPr>
              <a:t>攻读博士学位研究生、联合培养博士研究生</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拟赴</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德语、法语、俄语、日语、意大利语及西班牙</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语国家</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申请人，如被录取，派出前外语还须符合以下条件</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2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sz="22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ea"/>
              <a:buAutoNum type="circleNumDbPlain"/>
              <a:defRPr/>
            </a:pPr>
            <a:r>
              <a:rPr kumimoji="0" lang="zh-CN" altLang="zh-CN" sz="2200" b="0" i="0" u="none" strike="noStrike" kern="1200" cap="none" spc="0" normalizeH="0" baseline="0" noProof="0" dirty="0">
                <a:ln>
                  <a:noFill/>
                </a:ln>
                <a:solidFill>
                  <a:schemeClr val="tx1"/>
                </a:solidFill>
                <a:effectLst/>
                <a:uLnTx/>
                <a:uFillTx/>
                <a:latin typeface="+mn-ea"/>
                <a:ea typeface="+mn-ea"/>
                <a:cs typeface="+mn-cs"/>
              </a:rPr>
              <a:t>如工作语言为英语，</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在</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英语达到合格标准</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的</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同时，</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还</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须在</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教育部指定的出国留学</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培训部参加留学对象国语言培训</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并</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达到</a:t>
            </a:r>
            <a:r>
              <a:rPr kumimoji="0" lang="zh-CN" altLang="zh-CN" sz="2200" b="1" i="0" u="none" strike="noStrike" kern="1200" cap="none" spc="0" normalizeH="0" baseline="0" noProof="0" dirty="0">
                <a:ln>
                  <a:noFill/>
                </a:ln>
                <a:solidFill>
                  <a:srgbClr val="FF0000"/>
                </a:solidFill>
                <a:effectLst/>
                <a:uLnTx/>
                <a:uFillTx/>
                <a:latin typeface="+mn-ea"/>
                <a:ea typeface="+mn-ea"/>
                <a:cs typeface="+mn-cs"/>
              </a:rPr>
              <a:t>初</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级班水平或自行参加第</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4</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条规定的考试并达到合格标准。 </a:t>
            </a:r>
            <a:endParaRPr kumimoji="0" lang="en-US" altLang="zh-CN" sz="22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ea"/>
              <a:buAutoNum type="circleNumDbPlain"/>
              <a:defRPr/>
            </a:pPr>
            <a:r>
              <a:rPr kumimoji="0" lang="zh-CN" altLang="zh-CN" sz="2200" b="0" i="0" u="none" strike="noStrike" kern="1200" cap="none" spc="0" normalizeH="0" baseline="0" noProof="0" dirty="0">
                <a:ln>
                  <a:noFill/>
                </a:ln>
                <a:solidFill>
                  <a:schemeClr val="tx1"/>
                </a:solidFill>
                <a:effectLst/>
                <a:uLnTx/>
                <a:uFillTx/>
                <a:latin typeface="+mn-ea"/>
                <a:ea typeface="+mn-ea"/>
                <a:cs typeface="+mn-cs"/>
              </a:rPr>
              <a:t>如工作语言为俄语、日语，攻读博士学位研究生达到培训部</a:t>
            </a:r>
            <a:r>
              <a:rPr kumimoji="0" lang="zh-CN" altLang="zh-CN" sz="2200" b="1" i="0" u="none" strike="noStrike" kern="1200" cap="none" spc="0" normalizeH="0" baseline="0" noProof="0" dirty="0">
                <a:ln>
                  <a:noFill/>
                </a:ln>
                <a:solidFill>
                  <a:srgbClr val="FF0000"/>
                </a:solidFill>
                <a:effectLst/>
                <a:uLnTx/>
                <a:uFillTx/>
                <a:latin typeface="+mn-ea"/>
                <a:ea typeface="+mn-ea"/>
                <a:cs typeface="+mn-cs"/>
              </a:rPr>
              <a:t>初</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级班水平或自行参加</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4</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条规定的考试并达到合格标准。 联合培养博士研究生达到培训部</a:t>
            </a:r>
            <a:r>
              <a:rPr kumimoji="0" lang="zh-CN" altLang="zh-CN" sz="2200" b="1" i="0" u="none" strike="noStrike" kern="1200" cap="none" spc="0" normalizeH="0" baseline="0" noProof="0" dirty="0">
                <a:ln>
                  <a:noFill/>
                </a:ln>
                <a:solidFill>
                  <a:srgbClr val="FF0000"/>
                </a:solidFill>
                <a:effectLst/>
                <a:uLnTx/>
                <a:uFillTx/>
                <a:latin typeface="+mn-ea"/>
                <a:ea typeface="+mn-ea"/>
                <a:cs typeface="+mn-cs"/>
              </a:rPr>
              <a:t>中</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级班水平（赴国外后直接进行专业学习），或自行参加</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4</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条规定的考试并达到合格标准。 </a:t>
            </a:r>
            <a:endParaRPr kumimoji="0" lang="en-US" altLang="zh-CN" sz="22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ea"/>
              <a:buAutoNum type="circleNumDbPlain"/>
              <a:defRPr/>
            </a:pPr>
            <a:r>
              <a:rPr kumimoji="0" lang="zh-CN" altLang="zh-CN" sz="2200" b="0" i="0" u="none" strike="noStrike" kern="1200" cap="none" spc="0" normalizeH="0" baseline="0" noProof="0" dirty="0">
                <a:ln>
                  <a:noFill/>
                </a:ln>
                <a:solidFill>
                  <a:schemeClr val="tx1"/>
                </a:solidFill>
                <a:effectLst/>
                <a:uLnTx/>
                <a:uFillTx/>
                <a:latin typeface="+mn-ea"/>
                <a:ea typeface="+mn-ea"/>
                <a:cs typeface="+mn-cs"/>
              </a:rPr>
              <a:t>如工作语言为德语、法语、意大利语、西班牙语、攻读博士学位研究生和联合培养博士研究生均达到培训部</a:t>
            </a:r>
            <a:r>
              <a:rPr kumimoji="0" lang="zh-CN" altLang="zh-CN" sz="2200" b="1" i="0" u="none" strike="noStrike" kern="1200" cap="none" spc="0" normalizeH="0" baseline="0" noProof="0" dirty="0">
                <a:ln>
                  <a:noFill/>
                </a:ln>
                <a:solidFill>
                  <a:srgbClr val="FF0000"/>
                </a:solidFill>
                <a:effectLst/>
                <a:uLnTx/>
                <a:uFillTx/>
                <a:latin typeface="+mn-ea"/>
                <a:ea typeface="+mn-ea"/>
                <a:cs typeface="+mn-cs"/>
              </a:rPr>
              <a:t>中</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级班水平或自行参加第</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200" b="0" i="0" u="none" strike="noStrike" kern="1200" cap="none" spc="0" normalizeH="0" baseline="0" noProof="0" dirty="0">
                <a:ln>
                  <a:noFill/>
                </a:ln>
                <a:solidFill>
                  <a:schemeClr val="tx1"/>
                </a:solidFill>
                <a:effectLst/>
                <a:uLnTx/>
                <a:uFillTx/>
                <a:latin typeface="+mn-ea"/>
                <a:ea typeface="+mn-ea"/>
                <a:cs typeface="+mn-cs"/>
              </a:rPr>
              <a:t>4</a:t>
            </a:r>
            <a:r>
              <a:rPr kumimoji="0" lang="zh-CN" altLang="zh-CN" sz="2200" b="0" i="0" u="none" strike="noStrike" kern="1200" cap="none" spc="0" normalizeH="0" baseline="0" noProof="0" dirty="0">
                <a:ln>
                  <a:noFill/>
                </a:ln>
                <a:solidFill>
                  <a:schemeClr val="tx1"/>
                </a:solidFill>
                <a:effectLst/>
                <a:uLnTx/>
                <a:uFillTx/>
                <a:latin typeface="+mn-ea"/>
                <a:ea typeface="+mn-ea"/>
                <a:cs typeface="+mn-cs"/>
              </a:rPr>
              <a:t>条规定的考试并达到合格标准。</a:t>
            </a:r>
            <a:endParaRPr kumimoji="0" lang="zh-CN" altLang="zh-CN" sz="2200" b="0" i="0" u="none" strike="noStrike" kern="1200" cap="none" spc="0" normalizeH="0" baseline="0" noProof="0" dirty="0">
              <a:ln>
                <a:noFill/>
              </a:ln>
              <a:solidFill>
                <a:schemeClr val="tx1"/>
              </a:solidFill>
              <a:effectLst/>
              <a:uLnTx/>
              <a:uFillTx/>
              <a:latin typeface="+mn-ea"/>
              <a:ea typeface="+mn-ea"/>
              <a:cs typeface="+mn-cs"/>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a:spLocks noGrp="1"/>
          </p:cNvSpPr>
          <p:nvPr>
            <p:ph type="body" idx="4294967295"/>
          </p:nvPr>
        </p:nvSpPr>
        <p:spPr>
          <a:xfrm>
            <a:off x="684213" y="1341438"/>
            <a:ext cx="7834312" cy="3382962"/>
          </a:xfrm>
          <a:ln/>
        </p:spPr>
        <p:txBody>
          <a:bodyPr vert="horz" wrap="square" lIns="91440" tIns="45720" rIns="91440" bIns="45720" anchor="t" anchorCtr="0"/>
          <a:p>
            <a:pPr eaLnBrk="1" hangingPunct="1"/>
            <a:endParaRPr lang="en-US" altLang="zh-CN" sz="2400" dirty="0">
              <a:latin typeface="宋体" panose="02010600030101010101" pitchFamily="2" charset="-122"/>
            </a:endParaRPr>
          </a:p>
          <a:p>
            <a:pPr eaLnBrk="1" hangingPunct="1"/>
            <a:r>
              <a:rPr lang="zh-CN" altLang="en-US" sz="2400" dirty="0">
                <a:latin typeface="宋体" panose="02010600030101010101" pitchFamily="2" charset="-122"/>
              </a:rPr>
              <a:t>国家留学基金委资助一次往返国际旅费和规定期间的奖学金生活费，资助标准及方式按照国家有关规定执行；</a:t>
            </a:r>
            <a:endParaRPr lang="en-US" altLang="zh-CN" sz="2400" dirty="0">
              <a:latin typeface="宋体" panose="02010600030101010101" pitchFamily="2" charset="-122"/>
            </a:endParaRPr>
          </a:p>
          <a:p>
            <a:pPr eaLnBrk="1" hangingPunct="1"/>
            <a:endParaRPr lang="en-US" altLang="zh-CN" sz="2400" dirty="0">
              <a:latin typeface="宋体" panose="02010600030101010101" pitchFamily="2" charset="-122"/>
            </a:endParaRPr>
          </a:p>
          <a:p>
            <a:pPr eaLnBrk="1" hangingPunct="1"/>
            <a:r>
              <a:rPr lang="zh-CN" altLang="en-US" sz="2400" dirty="0">
                <a:latin typeface="宋体" panose="02010600030101010101" pitchFamily="2" charset="-122"/>
                <a:ea typeface="楷体_GB2312" pitchFamily="49" charset="-122"/>
              </a:rPr>
              <a:t>对人文及应用社会科学专业和部分国家继续学科、专业攻读博士学位人员，可提供</a:t>
            </a:r>
            <a:r>
              <a:rPr lang="zh-CN" altLang="en-US" sz="2400" dirty="0">
                <a:solidFill>
                  <a:srgbClr val="FF0000"/>
                </a:solidFill>
                <a:latin typeface="宋体" panose="02010600030101010101" pitchFamily="2" charset="-122"/>
                <a:ea typeface="楷体_GB2312" pitchFamily="49" charset="-122"/>
              </a:rPr>
              <a:t>学费资助</a:t>
            </a:r>
            <a:r>
              <a:rPr lang="zh-CN" altLang="en-US" sz="2400" dirty="0">
                <a:latin typeface="宋体" panose="02010600030101010101" pitchFamily="2" charset="-122"/>
                <a:ea typeface="楷体_GB2312" pitchFamily="49" charset="-122"/>
              </a:rPr>
              <a:t>。具体按照</a:t>
            </a:r>
            <a:r>
              <a:rPr lang="en-US" altLang="zh-CN" sz="2400" dirty="0">
                <a:latin typeface="宋体" panose="02010600030101010101" pitchFamily="2" charset="-122"/>
                <a:ea typeface="楷体_GB2312" pitchFamily="49" charset="-122"/>
              </a:rPr>
              <a:t>《</a:t>
            </a:r>
            <a:r>
              <a:rPr lang="zh-CN" altLang="en-US" sz="2400" dirty="0">
                <a:latin typeface="宋体" panose="02010600030101010101" pitchFamily="2" charset="-122"/>
                <a:ea typeface="楷体_GB2312" pitchFamily="49" charset="-122"/>
              </a:rPr>
              <a:t>国家建设高水平大学公派研究生项目学费资助（实行）</a:t>
            </a:r>
            <a:r>
              <a:rPr lang="en-US" altLang="zh-CN" sz="2400" dirty="0">
                <a:latin typeface="宋体" panose="02010600030101010101" pitchFamily="2" charset="-122"/>
                <a:ea typeface="楷体_GB2312" pitchFamily="49" charset="-122"/>
              </a:rPr>
              <a:t>》</a:t>
            </a:r>
            <a:r>
              <a:rPr lang="zh-CN" altLang="en-US" sz="2400" dirty="0">
                <a:latin typeface="宋体" panose="02010600030101010101" pitchFamily="2" charset="-122"/>
                <a:ea typeface="楷体_GB2312" pitchFamily="49" charset="-122"/>
              </a:rPr>
              <a:t>执行。</a:t>
            </a:r>
            <a:endParaRPr lang="en-US" altLang="zh-CN" sz="2400" dirty="0">
              <a:latin typeface="宋体" panose="02010600030101010101" pitchFamily="2" charset="-122"/>
            </a:endParaRPr>
          </a:p>
          <a:p>
            <a:pPr eaLnBrk="1" hangingPunct="1">
              <a:buFontTx/>
              <a:buNone/>
            </a:pPr>
            <a:r>
              <a:rPr lang="en-US" altLang="zh-CN" sz="2400" dirty="0">
                <a:latin typeface="宋体" panose="02010600030101010101" pitchFamily="2" charset="-122"/>
                <a:ea typeface="楷体_GB2312" pitchFamily="49" charset="-122"/>
              </a:rPr>
              <a:t>		</a:t>
            </a:r>
            <a:endParaRPr lang="zh-CN" altLang="en-US" sz="2400" dirty="0">
              <a:latin typeface="宋体" panose="02010600030101010101" pitchFamily="2"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6" name="AutoShape 7"/>
          <p:cNvSpPr/>
          <p:nvPr/>
        </p:nvSpPr>
        <p:spPr>
          <a:xfrm>
            <a:off x="527050" y="620713"/>
            <a:ext cx="7500938" cy="473075"/>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四、项目资助内容</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a:spLocks noGrp="1" noChangeArrowheads="1"/>
          </p:cNvSpPr>
          <p:nvPr>
            <p:ph type="body" idx="1"/>
          </p:nvPr>
        </p:nvSpPr>
        <p:spPr>
          <a:xfrm>
            <a:off x="755650" y="1628775"/>
            <a:ext cx="7777163" cy="3313113"/>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遵循“</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公开、公平、公正</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”的原则</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采取“</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个人申请，导师、单位推荐，专家评审，择优录取</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”的方式进行选拔。</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2014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年网上</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报名时间</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为</a:t>
            </a:r>
            <a:r>
              <a:rPr kumimoji="0" lang="en-US" altLang="zh-CN" sz="2400" b="0" i="0" u="none" strike="noStrike" kern="1200" cap="none" spc="0" normalizeH="0" baseline="0" noProof="0" dirty="0">
                <a:ln>
                  <a:noFill/>
                </a:ln>
                <a:solidFill>
                  <a:srgbClr val="FF0000"/>
                </a:solidFill>
                <a:effectLst/>
                <a:uLnTx/>
                <a:uFillTx/>
                <a:latin typeface="+mn-ea"/>
                <a:ea typeface="+mn-ea"/>
                <a:cs typeface="+mn-cs"/>
              </a:rPr>
              <a:t>2014</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年</a:t>
            </a:r>
            <a:r>
              <a:rPr kumimoji="0" lang="en-US" altLang="zh-CN" sz="2400" b="0" i="0" u="none" strike="noStrike" kern="1200" cap="none" spc="0" normalizeH="0" baseline="0" noProof="0" dirty="0">
                <a:ln>
                  <a:noFill/>
                </a:ln>
                <a:solidFill>
                  <a:srgbClr val="FF0000"/>
                </a:solidFill>
                <a:effectLst/>
                <a:uLnTx/>
                <a:uFillTx/>
                <a:latin typeface="+mn-ea"/>
                <a:ea typeface="+mn-ea"/>
                <a:cs typeface="+mn-cs"/>
              </a:rPr>
              <a:t>3</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20</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日</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-4</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5</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日</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类别为攻读博士研究生、联合培养</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博士生</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攻读</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硕士研究生、联合培养硕士生</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7" name="AutoShape 8"/>
          <p:cNvSpPr/>
          <p:nvPr/>
        </p:nvSpPr>
        <p:spPr>
          <a:xfrm>
            <a:off x="555625" y="692150"/>
            <a:ext cx="7502525"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五、学校选拔办法及流程安排</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Group 3"/>
          <p:cNvGrpSpPr/>
          <p:nvPr/>
        </p:nvGrpSpPr>
        <p:grpSpPr>
          <a:xfrm>
            <a:off x="611188" y="1341438"/>
            <a:ext cx="8304212" cy="4933950"/>
            <a:chOff x="0" y="1065598"/>
            <a:chExt cx="8303436" cy="3346053"/>
          </a:xfrm>
        </p:grpSpPr>
        <p:sp>
          <p:nvSpPr>
            <p:cNvPr id="112645" name="Text Box 5"/>
            <p:cNvSpPr txBox="1">
              <a:spLocks noChangeArrowheads="1"/>
            </p:cNvSpPr>
            <p:nvPr/>
          </p:nvSpPr>
          <p:spPr bwMode="auto">
            <a:xfrm>
              <a:off x="163497" y="1799835"/>
              <a:ext cx="2303248" cy="25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panose="02020603050405020304" pitchFamily="18" charset="0"/>
                  <a:ea typeface="宋体" panose="02010600030101010101" pitchFamily="2" charset="-122"/>
                </a:defRPr>
              </a:lvl1pPr>
              <a:lvl2pPr marL="742950" indent="-285750" eaLnBrk="0" hangingPunct="0">
                <a:defRPr sz="1300">
                  <a:solidFill>
                    <a:schemeClr val="tx1"/>
                  </a:solidFill>
                  <a:latin typeface="Times New Roman" panose="02020603050405020304" pitchFamily="18" charset="0"/>
                  <a:ea typeface="宋体" panose="02010600030101010101" pitchFamily="2" charset="-122"/>
                </a:defRPr>
              </a:lvl2pPr>
              <a:lvl3pPr marL="1143000" indent="-228600" eaLnBrk="0" hangingPunct="0">
                <a:defRPr sz="1300">
                  <a:solidFill>
                    <a:schemeClr val="tx1"/>
                  </a:solidFill>
                  <a:latin typeface="Times New Roman" panose="02020603050405020304" pitchFamily="18" charset="0"/>
                  <a:ea typeface="宋体" panose="02010600030101010101" pitchFamily="2" charset="-122"/>
                </a:defRPr>
              </a:lvl3pPr>
              <a:lvl4pPr marL="1600200" indent="-228600" eaLnBrk="0" hangingPunct="0">
                <a:defRPr sz="1300">
                  <a:solidFill>
                    <a:schemeClr val="tx1"/>
                  </a:solidFill>
                  <a:latin typeface="Times New Roman" panose="02020603050405020304" pitchFamily="18" charset="0"/>
                  <a:ea typeface="宋体" panose="02010600030101010101" pitchFamily="2" charset="-122"/>
                </a:defRPr>
              </a:lvl4pPr>
              <a:lvl5pPr marL="2057400" indent="-228600" eaLnBrk="0" hangingPunct="0">
                <a:defRPr sz="13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申请人联系国外院校和导师，并在</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20</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1</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4</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年</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2</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28</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日前</a:t>
              </a: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向所在学院提交校内初审需要的申请材料；学院审核校内申请材料，</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2014</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年</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3</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7</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日前</a:t>
              </a: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将推荐名单和申请人相关材料报研究生院；</a:t>
              </a:r>
              <a:endParaRPr kumimoji="0" lang="zh-CN" altLang="en-US" sz="22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112647" name="Rectangle 7"/>
            <p:cNvSpPr>
              <a:spLocks noChangeArrowheads="1"/>
            </p:cNvSpPr>
            <p:nvPr/>
          </p:nvSpPr>
          <p:spPr bwMode="auto">
            <a:xfrm>
              <a:off x="0" y="1065598"/>
              <a:ext cx="2466744" cy="466165"/>
            </a:xfrm>
            <a:prstGeom prst="rect">
              <a:avLst/>
            </a:prstGeom>
            <a:solidFill>
              <a:srgbClr val="FF6600"/>
            </a:solidFill>
            <a:ln w="19050">
              <a:solidFill>
                <a:srgbClr val="2F5C61"/>
              </a:solidFill>
              <a:miter lim="800000"/>
            </a:ln>
          </p:spPr>
          <p:txBody>
            <a:bodyPr lIns="0" tIns="0" rIns="0" bIns="0">
              <a:spAutoFit/>
            </a:bodyPr>
            <a:lstStyle/>
            <a:p>
              <a:pPr marL="0" marR="0" lvl="0" indent="0" algn="ctr" defTabSz="793750" rtl="0" eaLnBrk="0" fontAlgn="base" latinLnBrk="0" hangingPunct="0">
                <a:lnSpc>
                  <a:spcPct val="93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即日至</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2014</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年</a:t>
              </a:r>
              <a:endParaRPr kumimoji="0" lang="en-US" altLang="zh-CN" sz="2400" b="1" i="0" u="none" strike="noStrike" kern="1200" cap="none" spc="0" normalizeH="0" baseline="0" noProof="0" dirty="0">
                <a:ln>
                  <a:noFill/>
                </a:ln>
                <a:solidFill>
                  <a:srgbClr val="FFFFFF"/>
                </a:solidFill>
                <a:effectLst/>
                <a:uLnTx/>
                <a:uFillTx/>
                <a:latin typeface="+mn-ea"/>
                <a:ea typeface="+mn-ea"/>
                <a:cs typeface="+mn-cs"/>
              </a:endParaRPr>
            </a:p>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2</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月28日</a:t>
              </a:r>
              <a:endParaRPr kumimoji="0" lang="zh-CN" altLang="en-US" sz="2400" b="1" i="0" u="none" strike="noStrike" kern="1200" cap="none" spc="0" normalizeH="0" baseline="0" noProof="0" dirty="0">
                <a:ln>
                  <a:noFill/>
                </a:ln>
                <a:solidFill>
                  <a:srgbClr val="FFFFFF"/>
                </a:solidFill>
                <a:effectLst/>
                <a:uLnTx/>
                <a:uFillTx/>
                <a:latin typeface="+mn-ea"/>
                <a:ea typeface="+mn-ea"/>
                <a:cs typeface="+mn-cs"/>
              </a:endParaRPr>
            </a:p>
          </p:txBody>
        </p:sp>
        <p:sp>
          <p:nvSpPr>
            <p:cNvPr id="29704" name="未知"/>
            <p:cNvSpPr/>
            <p:nvPr/>
          </p:nvSpPr>
          <p:spPr>
            <a:xfrm>
              <a:off x="76200" y="1603363"/>
              <a:ext cx="2808288" cy="2808288"/>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29705" name="未知"/>
            <p:cNvSpPr/>
            <p:nvPr/>
          </p:nvSpPr>
          <p:spPr>
            <a:xfrm>
              <a:off x="2822229" y="1588603"/>
              <a:ext cx="2808288" cy="2808288"/>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112650" name="Rectangle 10"/>
            <p:cNvSpPr>
              <a:spLocks noChangeArrowheads="1"/>
            </p:cNvSpPr>
            <p:nvPr/>
          </p:nvSpPr>
          <p:spPr bwMode="auto">
            <a:xfrm>
              <a:off x="2884217" y="1065598"/>
              <a:ext cx="2158798" cy="466165"/>
            </a:xfrm>
            <a:prstGeom prst="rect">
              <a:avLst/>
            </a:prstGeom>
            <a:solidFill>
              <a:srgbClr val="FF6600"/>
            </a:solidFill>
            <a:ln w="19050">
              <a:solidFill>
                <a:srgbClr val="2F5C61"/>
              </a:solidFill>
              <a:miter lim="800000"/>
            </a:ln>
          </p:spPr>
          <p:txBody>
            <a:bodyPr lIns="0" tIns="0" rIns="0" bIns="0">
              <a:spAutoFit/>
            </a:bodyPr>
            <a:lstStyle/>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3</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7</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日至</a:t>
              </a:r>
              <a:endParaRPr kumimoji="0" lang="en-US" altLang="zh-CN" sz="2400" b="1" i="0" u="none" strike="noStrike" kern="1200" cap="none" spc="0" normalizeH="0" baseline="0" noProof="0" dirty="0">
                <a:ln>
                  <a:noFill/>
                </a:ln>
                <a:solidFill>
                  <a:srgbClr val="FFFFFF"/>
                </a:solidFill>
                <a:effectLst/>
                <a:uLnTx/>
                <a:uFillTx/>
                <a:latin typeface="+mn-ea"/>
                <a:ea typeface="+mn-ea"/>
                <a:cs typeface="+mn-cs"/>
              </a:endParaRPr>
            </a:p>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3</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19</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a:t>
              </a:r>
              <a:endParaRPr kumimoji="0" lang="zh-CN" altLang="en-US" sz="2400" b="1" i="0" u="none" strike="noStrike" kern="1200" cap="none" spc="0" normalizeH="0" baseline="0" noProof="0" dirty="0">
                <a:ln>
                  <a:noFill/>
                </a:ln>
                <a:solidFill>
                  <a:srgbClr val="FFFFFF"/>
                </a:solidFill>
                <a:effectLst/>
                <a:uLnTx/>
                <a:uFillTx/>
                <a:latin typeface="+mn-ea"/>
                <a:ea typeface="+mn-ea"/>
                <a:cs typeface="+mn-cs"/>
              </a:endParaRPr>
            </a:p>
          </p:txBody>
        </p:sp>
        <p:sp>
          <p:nvSpPr>
            <p:cNvPr id="112651" name="Text Box 11"/>
            <p:cNvSpPr txBox="1">
              <a:spLocks noChangeArrowheads="1"/>
            </p:cNvSpPr>
            <p:nvPr/>
          </p:nvSpPr>
          <p:spPr bwMode="auto">
            <a:xfrm>
              <a:off x="2827073" y="1871966"/>
              <a:ext cx="2376266" cy="144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panose="02020603050405020304" pitchFamily="18" charset="0"/>
                  <a:ea typeface="宋体" panose="02010600030101010101" pitchFamily="2" charset="-122"/>
                </a:defRPr>
              </a:lvl1pPr>
              <a:lvl2pPr marL="742950" indent="-285750" eaLnBrk="0" hangingPunct="0">
                <a:defRPr sz="1300">
                  <a:solidFill>
                    <a:schemeClr val="tx1"/>
                  </a:solidFill>
                  <a:latin typeface="Times New Roman" panose="02020603050405020304" pitchFamily="18" charset="0"/>
                  <a:ea typeface="宋体" panose="02010600030101010101" pitchFamily="2" charset="-122"/>
                </a:defRPr>
              </a:lvl2pPr>
              <a:lvl3pPr marL="1143000" indent="-228600" eaLnBrk="0" hangingPunct="0">
                <a:defRPr sz="1300">
                  <a:solidFill>
                    <a:schemeClr val="tx1"/>
                  </a:solidFill>
                  <a:latin typeface="Times New Roman" panose="02020603050405020304" pitchFamily="18" charset="0"/>
                  <a:ea typeface="宋体" panose="02010600030101010101" pitchFamily="2" charset="-122"/>
                </a:defRPr>
              </a:lvl3pPr>
              <a:lvl4pPr marL="1600200" indent="-228600" eaLnBrk="0" hangingPunct="0">
                <a:defRPr sz="1300">
                  <a:solidFill>
                    <a:schemeClr val="tx1"/>
                  </a:solidFill>
                  <a:latin typeface="Times New Roman" panose="02020603050405020304" pitchFamily="18" charset="0"/>
                  <a:ea typeface="宋体" panose="02010600030101010101" pitchFamily="2" charset="-122"/>
                </a:defRPr>
              </a:lvl4pPr>
              <a:lvl5pPr marL="2057400" indent="-228600" eaLnBrk="0" hangingPunct="0">
                <a:defRPr sz="13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研究生院汇总材料，组织专家评审，</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3</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2200" b="1" i="0" u="none" strike="noStrike" kern="1200" cap="none" spc="0" normalizeH="0" baseline="0" noProof="0" dirty="0" smtClean="0">
                  <a:ln>
                    <a:noFill/>
                  </a:ln>
                  <a:solidFill>
                    <a:srgbClr val="FF0000"/>
                  </a:solidFill>
                  <a:effectLst/>
                  <a:uLnTx/>
                  <a:uFillTx/>
                  <a:latin typeface="+mn-ea"/>
                  <a:ea typeface="+mn-ea"/>
                  <a:cs typeface="+mn-cs"/>
                </a:rPr>
                <a:t>19</a:t>
              </a:r>
              <a:r>
                <a:rPr kumimoji="0" lang="zh-CN" altLang="en-US" sz="2200" b="1" i="0" u="none" strike="noStrike" kern="1200" cap="none" spc="0" normalizeH="0" baseline="0" noProof="0" dirty="0" smtClean="0">
                  <a:ln>
                    <a:noFill/>
                  </a:ln>
                  <a:solidFill>
                    <a:srgbClr val="FF0000"/>
                  </a:solidFill>
                  <a:effectLst/>
                  <a:uLnTx/>
                  <a:uFillTx/>
                  <a:latin typeface="+mn-ea"/>
                  <a:ea typeface="+mn-ea"/>
                  <a:cs typeface="+mn-cs"/>
                </a:rPr>
                <a:t>日前</a:t>
              </a: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，确定学校推荐名单，并在研究生院网上公示</a:t>
              </a:r>
              <a:endParaRPr kumimoji="0" lang="zh-CN" altLang="en-US" sz="22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9708" name="未知"/>
            <p:cNvSpPr/>
            <p:nvPr/>
          </p:nvSpPr>
          <p:spPr>
            <a:xfrm>
              <a:off x="5495148" y="1598807"/>
              <a:ext cx="2808288" cy="2808288"/>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112653" name="Rectangle 13"/>
            <p:cNvSpPr>
              <a:spLocks noChangeArrowheads="1"/>
            </p:cNvSpPr>
            <p:nvPr/>
          </p:nvSpPr>
          <p:spPr bwMode="auto">
            <a:xfrm>
              <a:off x="5706529" y="1065598"/>
              <a:ext cx="1944506" cy="466165"/>
            </a:xfrm>
            <a:prstGeom prst="rect">
              <a:avLst/>
            </a:prstGeom>
            <a:solidFill>
              <a:srgbClr val="FF6600"/>
            </a:solidFill>
            <a:ln w="19050">
              <a:solidFill>
                <a:srgbClr val="2F5C61"/>
              </a:solidFill>
              <a:miter lim="800000"/>
            </a:ln>
          </p:spPr>
          <p:txBody>
            <a:bodyPr lIns="0" tIns="0" rIns="0" bIns="0">
              <a:spAutoFit/>
            </a:bodyPr>
            <a:lstStyle/>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3</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20</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日至</a:t>
              </a:r>
              <a:endParaRPr kumimoji="0" lang="en-US" altLang="zh-CN" sz="2400" b="1" i="0" u="none" strike="noStrike" kern="1200" cap="none" spc="0" normalizeH="0" baseline="0" noProof="0" dirty="0">
                <a:ln>
                  <a:noFill/>
                </a:ln>
                <a:solidFill>
                  <a:srgbClr val="FFFFFF"/>
                </a:solidFill>
                <a:effectLst/>
                <a:uLnTx/>
                <a:uFillTx/>
                <a:latin typeface="+mn-ea"/>
                <a:ea typeface="+mn-ea"/>
                <a:cs typeface="+mn-cs"/>
              </a:endParaRPr>
            </a:p>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3</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26</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a:t>
              </a:r>
              <a:endParaRPr kumimoji="0" lang="zh-CN" altLang="en-US" sz="2400" b="1" i="0" u="none" strike="noStrike" kern="1200" cap="none" spc="0" normalizeH="0" baseline="0" noProof="0" dirty="0">
                <a:ln>
                  <a:noFill/>
                </a:ln>
                <a:solidFill>
                  <a:srgbClr val="FFFFFF"/>
                </a:solidFill>
                <a:effectLst/>
                <a:uLnTx/>
                <a:uFillTx/>
                <a:latin typeface="+mn-ea"/>
                <a:ea typeface="+mn-ea"/>
                <a:cs typeface="+mn-cs"/>
              </a:endParaRPr>
            </a:p>
          </p:txBody>
        </p:sp>
        <p:sp>
          <p:nvSpPr>
            <p:cNvPr id="29710" name="Text Box 14"/>
            <p:cNvSpPr txBox="1"/>
            <p:nvPr/>
          </p:nvSpPr>
          <p:spPr>
            <a:xfrm>
              <a:off x="5495148" y="1594251"/>
              <a:ext cx="2376488" cy="2817399"/>
            </a:xfrm>
            <a:prstGeom prst="rect">
              <a:avLst/>
            </a:prstGeom>
            <a:noFill/>
            <a:ln w="9525">
              <a:noFill/>
            </a:ln>
          </p:spPr>
          <p:txBody>
            <a:bodyPr>
              <a:spAutoFit/>
            </a:bodyPr>
            <a:p>
              <a:pPr eaLnBrk="1" hangingPunct="1">
                <a:spcBef>
                  <a:spcPct val="50000"/>
                </a:spcBef>
              </a:pPr>
              <a:r>
                <a:rPr lang="zh-CN" altLang="en-US" sz="2200" dirty="0">
                  <a:latin typeface="宋体" panose="02010600030101010101" pitchFamily="2" charset="-122"/>
                  <a:ea typeface="宋体" panose="02010600030101010101" pitchFamily="2" charset="-122"/>
                </a:rPr>
                <a:t>候选人在留学基金委网上注册、填报申请(</a:t>
              </a:r>
              <a:r>
                <a:rPr lang="en-US" altLang="zh-CN" sz="2200" dirty="0">
                  <a:latin typeface="宋体" panose="02010600030101010101" pitchFamily="2" charset="-122"/>
                  <a:ea typeface="宋体" panose="02010600030101010101" pitchFamily="2" charset="-122"/>
                </a:rPr>
                <a:t>http://apply.csc.edu.cn</a:t>
              </a:r>
              <a:r>
                <a:rPr lang="zh-CN" altLang="en-US" sz="2200" dirty="0">
                  <a:latin typeface="宋体" panose="02010600030101010101" pitchFamily="2" charset="-122"/>
                  <a:ea typeface="宋体" panose="02010600030101010101" pitchFamily="2" charset="-122"/>
                </a:rPr>
                <a:t>)；向所在学院（系、所）递交国家留学基金委需要的纸质申请材料；学院（系、所）审核整理申请人书面材料</a:t>
              </a:r>
              <a:endParaRPr lang="en-US" altLang="zh-CN" sz="2200" dirty="0">
                <a:latin typeface="宋体" panose="02010600030101010101" pitchFamily="2" charset="-122"/>
                <a:ea typeface="宋体" panose="02010600030101010101" pitchFamily="2" charset="-122"/>
              </a:endParaRPr>
            </a:p>
          </p:txBody>
        </p:sp>
      </p:grpSp>
      <p:sp>
        <p:nvSpPr>
          <p:cNvPr id="29699" name="灯片编号占位符 1"/>
          <p:cNvSpPr txBox="1">
            <a:spLocks noGrp="1"/>
          </p:cNvSpPr>
          <p:nvPr/>
        </p:nvSpPr>
        <p:spPr>
          <a:xfrm>
            <a:off x="8174038" y="1588"/>
            <a:ext cx="762000" cy="366712"/>
          </a:xfrm>
          <a:prstGeom prst="rect">
            <a:avLst/>
          </a:prstGeom>
          <a:noFill/>
          <a:ln w="9525">
            <a:noFill/>
          </a:ln>
        </p:spPr>
        <p:txBody>
          <a:bodyPr lIns="91431" tIns="45715" rIns="91431" bIns="45715" anchor="b" anchorCtr="0"/>
          <a:p>
            <a:pPr algn="r" eaLnBrk="1" hangingPunct="1"/>
            <a:endParaRPr lang="en-US" altLang="zh-CN" sz="1800" dirty="0">
              <a:solidFill>
                <a:srgbClr val="FFFFFF"/>
              </a:solidFill>
              <a:latin typeface="Georgia" panose="02040502050405020303" pitchFamily="18" charset="0"/>
              <a:ea typeface="楷体_GB2312" pitchFamily="49"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29701" name="TextBox 2"/>
          <p:cNvSpPr txBox="1"/>
          <p:nvPr/>
        </p:nvSpPr>
        <p:spPr>
          <a:xfrm>
            <a:off x="838200" y="836613"/>
            <a:ext cx="3157538" cy="461962"/>
          </a:xfrm>
          <a:prstGeom prst="rect">
            <a:avLst/>
          </a:prstGeom>
          <a:noFill/>
          <a:ln w="9525">
            <a:noFill/>
          </a:ln>
        </p:spPr>
        <p:txBody>
          <a:bodyPr>
            <a:spAutoFit/>
          </a:bodyPr>
          <a:p>
            <a:pPr algn="l"/>
            <a:r>
              <a:rPr lang="zh-CN" altLang="en-US" sz="2400" dirty="0">
                <a:solidFill>
                  <a:srgbClr val="FF0000"/>
                </a:solidFill>
                <a:latin typeface="黑体" panose="02010609060101010101" pitchFamily="49" charset="-122"/>
                <a:ea typeface="黑体" panose="02010609060101010101" pitchFamily="49" charset="-122"/>
              </a:rPr>
              <a:t>流程安排</a:t>
            </a:r>
            <a:endParaRPr lang="zh-CN" altLang="en-US" sz="24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Group 3"/>
          <p:cNvGrpSpPr/>
          <p:nvPr/>
        </p:nvGrpSpPr>
        <p:grpSpPr>
          <a:xfrm>
            <a:off x="611188" y="1196975"/>
            <a:ext cx="8064500" cy="5403850"/>
            <a:chOff x="0" y="648109"/>
            <a:chExt cx="8064500" cy="3396678"/>
          </a:xfrm>
        </p:grpSpPr>
        <p:sp>
          <p:nvSpPr>
            <p:cNvPr id="113669" name="Text Box 5"/>
            <p:cNvSpPr txBox="1">
              <a:spLocks noChangeArrowheads="1"/>
            </p:cNvSpPr>
            <p:nvPr/>
          </p:nvSpPr>
          <p:spPr bwMode="auto">
            <a:xfrm>
              <a:off x="576262" y="1655936"/>
              <a:ext cx="1800225" cy="133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panose="02020603050405020304" pitchFamily="18" charset="0"/>
                  <a:ea typeface="宋体" panose="02010600030101010101" pitchFamily="2" charset="-122"/>
                </a:defRPr>
              </a:lvl1pPr>
              <a:lvl2pPr marL="742950" indent="-285750" eaLnBrk="0" hangingPunct="0">
                <a:defRPr sz="1300">
                  <a:solidFill>
                    <a:schemeClr val="tx1"/>
                  </a:solidFill>
                  <a:latin typeface="Times New Roman" panose="02020603050405020304" pitchFamily="18" charset="0"/>
                  <a:ea typeface="宋体" panose="02010600030101010101" pitchFamily="2" charset="-122"/>
                </a:defRPr>
              </a:lvl2pPr>
              <a:lvl3pPr marL="1143000" indent="-228600" eaLnBrk="0" hangingPunct="0">
                <a:defRPr sz="1300">
                  <a:solidFill>
                    <a:schemeClr val="tx1"/>
                  </a:solidFill>
                  <a:latin typeface="Times New Roman" panose="02020603050405020304" pitchFamily="18" charset="0"/>
                  <a:ea typeface="宋体" panose="02010600030101010101" pitchFamily="2" charset="-122"/>
                </a:defRPr>
              </a:lvl3pPr>
              <a:lvl4pPr marL="1600200" indent="-228600" eaLnBrk="0" hangingPunct="0">
                <a:defRPr sz="1300">
                  <a:solidFill>
                    <a:schemeClr val="tx1"/>
                  </a:solidFill>
                  <a:latin typeface="Times New Roman" panose="02020603050405020304" pitchFamily="18" charset="0"/>
                  <a:ea typeface="宋体" panose="02010600030101010101" pitchFamily="2" charset="-122"/>
                </a:defRPr>
              </a:lvl4pPr>
              <a:lvl5pPr marL="2057400" indent="-228600" eaLnBrk="0" hangingPunct="0">
                <a:defRPr sz="13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研究生院网上审核申请材料、上传资料、填报学校推荐意见</a:t>
              </a:r>
              <a:endParaRPr kumimoji="0" lang="zh-CN" altLang="en-US" sz="22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30726" name="Rectangle 7"/>
            <p:cNvSpPr/>
            <p:nvPr/>
          </p:nvSpPr>
          <p:spPr>
            <a:xfrm>
              <a:off x="215900" y="648109"/>
              <a:ext cx="1800225" cy="431805"/>
            </a:xfrm>
            <a:prstGeom prst="rect">
              <a:avLst/>
            </a:prstGeom>
            <a:solidFill>
              <a:srgbClr val="FF6600"/>
            </a:solidFill>
            <a:ln w="19050" cap="flat" cmpd="sng">
              <a:solidFill>
                <a:srgbClr val="2F5C61"/>
              </a:solidFill>
              <a:prstDash val="solid"/>
              <a:miter/>
              <a:headEnd type="none" w="med" len="med"/>
              <a:tailEnd type="none" w="med" len="med"/>
            </a:ln>
          </p:spPr>
          <p:txBody>
            <a:bodyPr lIns="0" tIns="0" rIns="0" bIns="0">
              <a:spAutoFit/>
            </a:bodyPr>
            <a:p>
              <a:pPr defTabSz="793750">
                <a:lnSpc>
                  <a:spcPct val="93000"/>
                </a:lnSpc>
              </a:pPr>
              <a:r>
                <a:rPr lang="en-US" altLang="zh-CN" sz="2400" dirty="0">
                  <a:solidFill>
                    <a:srgbClr val="FFFFFF"/>
                  </a:solidFill>
                  <a:latin typeface="宋体" panose="02010600030101010101" pitchFamily="2" charset="-122"/>
                  <a:ea typeface="宋体" panose="02010600030101010101" pitchFamily="2" charset="-122"/>
                </a:rPr>
                <a:t>3</a:t>
              </a:r>
              <a:r>
                <a:rPr lang="zh-CN" altLang="en-US" sz="2400" dirty="0">
                  <a:solidFill>
                    <a:srgbClr val="FFFFFF"/>
                  </a:solidFill>
                  <a:latin typeface="宋体" panose="02010600030101010101" pitchFamily="2" charset="-122"/>
                  <a:ea typeface="宋体" panose="02010600030101010101" pitchFamily="2" charset="-122"/>
                </a:rPr>
                <a:t>月</a:t>
              </a:r>
              <a:r>
                <a:rPr lang="en-US" altLang="zh-CN" sz="2400" dirty="0">
                  <a:solidFill>
                    <a:srgbClr val="FFFFFF"/>
                  </a:solidFill>
                  <a:latin typeface="宋体" panose="02010600030101010101" pitchFamily="2" charset="-122"/>
                  <a:ea typeface="宋体" panose="02010600030101010101" pitchFamily="2" charset="-122"/>
                </a:rPr>
                <a:t>27</a:t>
              </a:r>
              <a:r>
                <a:rPr lang="zh-CN" altLang="en-US" sz="2400" dirty="0">
                  <a:solidFill>
                    <a:srgbClr val="FFFFFF"/>
                  </a:solidFill>
                  <a:latin typeface="宋体" panose="02010600030101010101" pitchFamily="2" charset="-122"/>
                  <a:ea typeface="宋体" panose="02010600030101010101" pitchFamily="2" charset="-122"/>
                </a:rPr>
                <a:t>日</a:t>
              </a:r>
              <a:endParaRPr lang="en-US" altLang="zh-CN" sz="2400" dirty="0">
                <a:solidFill>
                  <a:srgbClr val="FFFFFF"/>
                </a:solidFill>
                <a:latin typeface="宋体" panose="02010600030101010101" pitchFamily="2" charset="-122"/>
                <a:ea typeface="宋体" panose="02010600030101010101" pitchFamily="2" charset="-122"/>
              </a:endParaRPr>
            </a:p>
            <a:p>
              <a:pPr defTabSz="793750">
                <a:lnSpc>
                  <a:spcPct val="93000"/>
                </a:lnSpc>
              </a:pPr>
              <a:r>
                <a:rPr lang="zh-CN" altLang="en-US" sz="2400" dirty="0">
                  <a:solidFill>
                    <a:srgbClr val="FFFFFF"/>
                  </a:solidFill>
                  <a:latin typeface="宋体" panose="02010600030101010101" pitchFamily="2" charset="-122"/>
                  <a:ea typeface="宋体" panose="02010600030101010101" pitchFamily="2" charset="-122"/>
                </a:rPr>
                <a:t>到</a:t>
              </a:r>
              <a:r>
                <a:rPr lang="en-US" altLang="zh-CN" sz="2400" dirty="0">
                  <a:solidFill>
                    <a:srgbClr val="FFFFFF"/>
                  </a:solidFill>
                  <a:latin typeface="宋体" panose="02010600030101010101" pitchFamily="2" charset="-122"/>
                  <a:ea typeface="宋体" panose="02010600030101010101" pitchFamily="2" charset="-122"/>
                </a:rPr>
                <a:t>4</a:t>
              </a:r>
              <a:r>
                <a:rPr lang="zh-CN" altLang="en-US" sz="2400" dirty="0">
                  <a:solidFill>
                    <a:srgbClr val="FFFFFF"/>
                  </a:solidFill>
                  <a:latin typeface="宋体" panose="02010600030101010101" pitchFamily="2" charset="-122"/>
                  <a:ea typeface="宋体" panose="02010600030101010101" pitchFamily="2" charset="-122"/>
                </a:rPr>
                <a:t>月</a:t>
              </a:r>
              <a:r>
                <a:rPr lang="en-US" altLang="zh-CN" sz="2400" dirty="0">
                  <a:solidFill>
                    <a:srgbClr val="FFFFFF"/>
                  </a:solidFill>
                  <a:latin typeface="宋体" panose="02010600030101010101" pitchFamily="2" charset="-122"/>
                  <a:ea typeface="宋体" panose="02010600030101010101" pitchFamily="2" charset="-122"/>
                </a:rPr>
                <a:t>5</a:t>
              </a:r>
              <a:r>
                <a:rPr lang="zh-CN" altLang="en-US" sz="2400" dirty="0">
                  <a:solidFill>
                    <a:srgbClr val="FFFFFF"/>
                  </a:solidFill>
                  <a:latin typeface="宋体" panose="02010600030101010101" pitchFamily="2" charset="-122"/>
                  <a:ea typeface="宋体" panose="02010600030101010101" pitchFamily="2" charset="-122"/>
                </a:rPr>
                <a:t>日</a:t>
              </a:r>
              <a:endParaRPr lang="zh-CN" altLang="en-US" sz="2400" dirty="0">
                <a:solidFill>
                  <a:srgbClr val="FFFFFF"/>
                </a:solidFill>
                <a:latin typeface="宋体" panose="02010600030101010101" pitchFamily="2" charset="-122"/>
                <a:ea typeface="宋体" panose="02010600030101010101" pitchFamily="2" charset="-122"/>
              </a:endParaRPr>
            </a:p>
          </p:txBody>
        </p:sp>
        <p:sp>
          <p:nvSpPr>
            <p:cNvPr id="30727" name="未知"/>
            <p:cNvSpPr/>
            <p:nvPr/>
          </p:nvSpPr>
          <p:spPr>
            <a:xfrm>
              <a:off x="0" y="1236500"/>
              <a:ext cx="2808288" cy="2808287"/>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30728" name="未知"/>
            <p:cNvSpPr/>
            <p:nvPr/>
          </p:nvSpPr>
          <p:spPr>
            <a:xfrm>
              <a:off x="2663825" y="1234383"/>
              <a:ext cx="2808288" cy="2808287"/>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113673" name="Rectangle 10"/>
            <p:cNvSpPr>
              <a:spLocks noChangeArrowheads="1"/>
            </p:cNvSpPr>
            <p:nvPr/>
          </p:nvSpPr>
          <p:spPr bwMode="auto">
            <a:xfrm>
              <a:off x="2952750" y="648109"/>
              <a:ext cx="1943100" cy="432069"/>
            </a:xfrm>
            <a:prstGeom prst="rect">
              <a:avLst/>
            </a:prstGeom>
            <a:solidFill>
              <a:srgbClr val="FF6600"/>
            </a:solidFill>
            <a:ln w="19050">
              <a:solidFill>
                <a:srgbClr val="2F5C61"/>
              </a:solidFill>
              <a:miter lim="800000"/>
            </a:ln>
          </p:spPr>
          <p:txBody>
            <a:bodyPr lIns="0" tIns="0" rIns="0" bIns="0">
              <a:spAutoFit/>
            </a:bodyPr>
            <a:lstStyle/>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4</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5</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a:t>
              </a:r>
              <a:endParaRPr kumimoji="0" lang="en-US" altLang="zh-CN" sz="2400" b="1" i="0" u="none" strike="noStrike" kern="1200" cap="none" spc="0" normalizeH="0" baseline="0" noProof="0" dirty="0">
                <a:ln>
                  <a:noFill/>
                </a:ln>
                <a:solidFill>
                  <a:srgbClr val="FFFFFF"/>
                </a:solidFill>
                <a:effectLst/>
                <a:uLnTx/>
                <a:uFillTx/>
                <a:latin typeface="+mn-ea"/>
                <a:ea typeface="+mn-ea"/>
                <a:cs typeface="+mn-cs"/>
              </a:endParaRPr>
            </a:p>
            <a:p>
              <a:pPr marL="0" marR="0" lvl="0" indent="0" algn="ctr" defTabSz="793750" rtl="0" eaLnBrk="0" fontAlgn="base" latinLnBrk="0" hangingPunct="0">
                <a:lnSpc>
                  <a:spcPct val="93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至</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12</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a:t>
              </a:r>
              <a:endParaRPr kumimoji="0" lang="zh-CN" altLang="en-US" sz="2400" b="1" i="0" u="none" strike="noStrike" kern="1200" cap="none" spc="0" normalizeH="0" baseline="0" noProof="0" dirty="0">
                <a:ln>
                  <a:noFill/>
                </a:ln>
                <a:solidFill>
                  <a:srgbClr val="FFFFFF"/>
                </a:solidFill>
                <a:effectLst/>
                <a:uLnTx/>
                <a:uFillTx/>
                <a:latin typeface="+mn-ea"/>
                <a:ea typeface="+mn-ea"/>
                <a:cs typeface="+mn-cs"/>
              </a:endParaRPr>
            </a:p>
          </p:txBody>
        </p:sp>
        <p:sp>
          <p:nvSpPr>
            <p:cNvPr id="113674" name="Text Box 11"/>
            <p:cNvSpPr txBox="1">
              <a:spLocks noChangeArrowheads="1"/>
            </p:cNvSpPr>
            <p:nvPr/>
          </p:nvSpPr>
          <p:spPr bwMode="auto">
            <a:xfrm>
              <a:off x="2879725" y="1800625"/>
              <a:ext cx="2232025" cy="9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300">
                  <a:solidFill>
                    <a:schemeClr val="tx1"/>
                  </a:solidFill>
                  <a:latin typeface="Times New Roman" panose="02020603050405020304" pitchFamily="18" charset="0"/>
                  <a:ea typeface="宋体" panose="02010600030101010101" pitchFamily="2" charset="-122"/>
                </a:defRPr>
              </a:lvl1pPr>
              <a:lvl2pPr eaLnBrk="0" hangingPunct="0">
                <a:defRPr sz="1300">
                  <a:solidFill>
                    <a:schemeClr val="tx1"/>
                  </a:solidFill>
                  <a:latin typeface="Times New Roman" panose="02020603050405020304" pitchFamily="18" charset="0"/>
                  <a:ea typeface="宋体" panose="02010600030101010101" pitchFamily="2" charset="-122"/>
                </a:defRPr>
              </a:lvl2pPr>
              <a:lvl3pPr marL="1143000" indent="-228600" eaLnBrk="0" hangingPunct="0">
                <a:defRPr sz="1300">
                  <a:solidFill>
                    <a:schemeClr val="tx1"/>
                  </a:solidFill>
                  <a:latin typeface="Times New Roman" panose="02020603050405020304" pitchFamily="18" charset="0"/>
                  <a:ea typeface="宋体" panose="02010600030101010101" pitchFamily="2" charset="-122"/>
                </a:defRPr>
              </a:lvl3pPr>
              <a:lvl4pPr marL="1600200" indent="-228600" eaLnBrk="0" hangingPunct="0">
                <a:defRPr sz="1300">
                  <a:solidFill>
                    <a:schemeClr val="tx1"/>
                  </a:solidFill>
                  <a:latin typeface="Times New Roman" panose="02020603050405020304" pitchFamily="18" charset="0"/>
                  <a:ea typeface="宋体" panose="02010600030101010101" pitchFamily="2" charset="-122"/>
                </a:defRPr>
              </a:lvl4pPr>
              <a:lvl5pPr marL="2057400" indent="-228600" eaLnBrk="0" hangingPunct="0">
                <a:defRPr sz="13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marL="457200" marR="0" lvl="1" indent="0" algn="ctr" defTabSz="914400" rtl="0" eaLnBrk="1" fontAlgn="base" latinLnBrk="0" hangingPunct="1">
                <a:lnSpc>
                  <a:spcPct val="80000"/>
                </a:lnSpc>
                <a:spcBef>
                  <a:spcPct val="20000"/>
                </a:spcBef>
                <a:spcAft>
                  <a:spcPct val="0"/>
                </a:spcAft>
                <a:buClr>
                  <a:schemeClr val="accent2"/>
                </a:buClr>
                <a:buSzPct val="60000"/>
                <a:buFont typeface="Wingdings" panose="05000000000000000000" pitchFamily="2" charset="2"/>
                <a:buNone/>
                <a:defRPr/>
              </a:pP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研究生院向国家留学基金委提交书面公函及推荐人选名单</a:t>
              </a:r>
              <a:endParaRPr kumimoji="0" lang="zh-CN" altLang="en-US" sz="22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30731" name="未知"/>
            <p:cNvSpPr/>
            <p:nvPr/>
          </p:nvSpPr>
          <p:spPr>
            <a:xfrm>
              <a:off x="5256213" y="1234383"/>
              <a:ext cx="2808287" cy="2808287"/>
            </a:xfrm>
            <a:custGeom>
              <a:avLst/>
              <a:gdLst>
                <a:gd name="txL" fmla="*/ 0 w 795"/>
                <a:gd name="txT" fmla="*/ 0 h 375"/>
                <a:gd name="txR" fmla="*/ 795 w 795"/>
                <a:gd name="txB" fmla="*/ 375 h 375"/>
              </a:gdLst>
              <a:ahLst/>
              <a:cxnLst>
                <a:cxn ang="0">
                  <a:pos x="0" y="0"/>
                </a:cxn>
                <a:cxn ang="0">
                  <a:pos x="2147483647" y="0"/>
                </a:cxn>
                <a:cxn ang="0">
                  <a:pos x="2147483647" y="2147483647"/>
                </a:cxn>
                <a:cxn ang="0">
                  <a:pos x="2147483647" y="2147483647"/>
                </a:cxn>
              </a:cxnLst>
              <a:rect l="txL" t="txT" r="txR" b="txB"/>
              <a:pathLst>
                <a:path w="795" h="375">
                  <a:moveTo>
                    <a:pt x="0" y="0"/>
                  </a:moveTo>
                  <a:lnTo>
                    <a:pt x="649" y="0"/>
                  </a:lnTo>
                  <a:lnTo>
                    <a:pt x="795" y="189"/>
                  </a:lnTo>
                  <a:lnTo>
                    <a:pt x="649" y="375"/>
                  </a:lnTo>
                </a:path>
              </a:pathLst>
            </a:custGeom>
            <a:noFill/>
            <a:ln w="22225" cap="flat" cmpd="sng">
              <a:solidFill>
                <a:srgbClr val="0071B5">
                  <a:alpha val="100000"/>
                </a:srgbClr>
              </a:solidFill>
              <a:prstDash val="solid"/>
              <a:round/>
              <a:headEnd type="none" w="med" len="med"/>
              <a:tailEnd type="none" w="med" len="med"/>
            </a:ln>
          </p:spPr>
          <p:txBody>
            <a:bodyPr/>
            <a:p>
              <a:endParaRPr lang="zh-CN" altLang="en-US"/>
            </a:p>
          </p:txBody>
        </p:sp>
        <p:sp>
          <p:nvSpPr>
            <p:cNvPr id="113676" name="Rectangle 13"/>
            <p:cNvSpPr>
              <a:spLocks noChangeArrowheads="1"/>
            </p:cNvSpPr>
            <p:nvPr/>
          </p:nvSpPr>
          <p:spPr bwMode="auto">
            <a:xfrm>
              <a:off x="5543550" y="648109"/>
              <a:ext cx="1800225" cy="432069"/>
            </a:xfrm>
            <a:prstGeom prst="rect">
              <a:avLst/>
            </a:prstGeom>
            <a:solidFill>
              <a:srgbClr val="FF6600"/>
            </a:solidFill>
            <a:ln w="19050">
              <a:solidFill>
                <a:srgbClr val="2F5C61"/>
              </a:solidFill>
              <a:miter lim="800000"/>
            </a:ln>
          </p:spPr>
          <p:txBody>
            <a:bodyPr lIns="0" tIns="0" rIns="0" bIns="0">
              <a:spAutoFit/>
            </a:bodyPr>
            <a:lstStyle/>
            <a:p>
              <a:pPr marL="0" marR="0" lvl="0" indent="0" algn="ctr" defTabSz="793750" rtl="0" eaLnBrk="0" fontAlgn="base" latinLnBrk="0" hangingPunct="0">
                <a:lnSpc>
                  <a:spcPct val="93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4</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月</a:t>
              </a:r>
              <a:r>
                <a:rPr kumimoji="0" lang="en-US" altLang="zh-CN" sz="2400" b="1" i="0" u="none" strike="noStrike" kern="1200" cap="none" spc="0" normalizeH="0" baseline="0" noProof="0" dirty="0">
                  <a:ln>
                    <a:noFill/>
                  </a:ln>
                  <a:solidFill>
                    <a:srgbClr val="FFFFFF"/>
                  </a:solidFill>
                  <a:effectLst/>
                  <a:uLnTx/>
                  <a:uFillTx/>
                  <a:latin typeface="+mn-ea"/>
                  <a:ea typeface="+mn-ea"/>
                  <a:cs typeface="+mn-cs"/>
                </a:rPr>
                <a:t>12</a:t>
              </a: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日</a:t>
              </a:r>
              <a:endParaRPr kumimoji="0" lang="en-US" altLang="zh-CN" sz="2400" b="1" i="0" u="none" strike="noStrike" kern="1200" cap="none" spc="0" normalizeH="0" baseline="0" noProof="0" dirty="0">
                <a:ln>
                  <a:noFill/>
                </a:ln>
                <a:solidFill>
                  <a:srgbClr val="FFFFFF"/>
                </a:solidFill>
                <a:effectLst/>
                <a:uLnTx/>
                <a:uFillTx/>
                <a:latin typeface="+mn-ea"/>
                <a:ea typeface="+mn-ea"/>
                <a:cs typeface="+mn-cs"/>
              </a:endParaRPr>
            </a:p>
            <a:p>
              <a:pPr marL="0" marR="0" lvl="0" indent="0" algn="ctr" defTabSz="793750" rtl="0" eaLnBrk="0" fontAlgn="base" latinLnBrk="0" hangingPunct="0">
                <a:lnSpc>
                  <a:spcPct val="93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n-ea"/>
                  <a:ea typeface="+mn-ea"/>
                  <a:cs typeface="+mn-cs"/>
                </a:rPr>
                <a:t>至5月</a:t>
              </a:r>
              <a:endParaRPr kumimoji="0" lang="zh-CN" altLang="en-US" sz="2400" b="1" i="0" u="none" strike="noStrike" kern="1200" cap="none" spc="0" normalizeH="0" baseline="0" noProof="0" dirty="0">
                <a:ln>
                  <a:noFill/>
                </a:ln>
                <a:solidFill>
                  <a:srgbClr val="FFFFFF"/>
                </a:solidFill>
                <a:effectLst/>
                <a:uLnTx/>
                <a:uFillTx/>
                <a:latin typeface="+mn-ea"/>
                <a:ea typeface="+mn-ea"/>
                <a:cs typeface="+mn-cs"/>
              </a:endParaRPr>
            </a:p>
          </p:txBody>
        </p:sp>
        <p:sp>
          <p:nvSpPr>
            <p:cNvPr id="113677" name="Text Box 14"/>
            <p:cNvSpPr txBox="1">
              <a:spLocks noChangeArrowheads="1"/>
            </p:cNvSpPr>
            <p:nvPr/>
          </p:nvSpPr>
          <p:spPr bwMode="auto">
            <a:xfrm>
              <a:off x="5545137" y="1779670"/>
              <a:ext cx="2160588" cy="11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panose="02020603050405020304" pitchFamily="18" charset="0"/>
                  <a:ea typeface="宋体" panose="02010600030101010101" pitchFamily="2" charset="-122"/>
                </a:defRPr>
              </a:lvl1pPr>
              <a:lvl2pPr marL="742950" indent="-285750" eaLnBrk="0" hangingPunct="0">
                <a:defRPr sz="1300">
                  <a:solidFill>
                    <a:schemeClr val="tx1"/>
                  </a:solidFill>
                  <a:latin typeface="Times New Roman" panose="02020603050405020304" pitchFamily="18" charset="0"/>
                  <a:ea typeface="宋体" panose="02010600030101010101" pitchFamily="2" charset="-122"/>
                </a:defRPr>
              </a:lvl2pPr>
              <a:lvl3pPr marL="1143000" indent="-228600" eaLnBrk="0" hangingPunct="0">
                <a:defRPr sz="1300">
                  <a:solidFill>
                    <a:schemeClr val="tx1"/>
                  </a:solidFill>
                  <a:latin typeface="Times New Roman" panose="02020603050405020304" pitchFamily="18" charset="0"/>
                  <a:ea typeface="宋体" panose="02010600030101010101" pitchFamily="2" charset="-122"/>
                </a:defRPr>
              </a:lvl3pPr>
              <a:lvl4pPr marL="1600200" indent="-228600" eaLnBrk="0" hangingPunct="0">
                <a:defRPr sz="1300">
                  <a:solidFill>
                    <a:schemeClr val="tx1"/>
                  </a:solidFill>
                  <a:latin typeface="Times New Roman" panose="02020603050405020304" pitchFamily="18" charset="0"/>
                  <a:ea typeface="宋体" panose="02010600030101010101" pitchFamily="2" charset="-122"/>
                </a:defRPr>
              </a:lvl4pPr>
              <a:lvl5pPr marL="2057400" indent="-228600" eaLnBrk="0" hangingPunct="0">
                <a:defRPr sz="13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200" b="1" i="0" u="none" strike="noStrike" kern="1200" cap="none" spc="0" normalizeH="0" baseline="0" noProof="0" dirty="0" smtClean="0">
                  <a:ln>
                    <a:noFill/>
                  </a:ln>
                  <a:solidFill>
                    <a:schemeClr val="tx1"/>
                  </a:solidFill>
                  <a:effectLst/>
                  <a:uLnTx/>
                  <a:uFillTx/>
                  <a:latin typeface="+mn-ea"/>
                  <a:ea typeface="+mn-ea"/>
                  <a:cs typeface="+mn-cs"/>
                </a:rPr>
                <a:t>留学基金委组织专家对候选人的申报材料进行评审并公布最后录取结果</a:t>
              </a:r>
              <a:endParaRPr kumimoji="0" lang="zh-CN" altLang="en-US" sz="2200" b="1" i="0" u="none" strike="noStrike" kern="1200" cap="none" spc="0" normalizeH="0" baseline="0" noProof="0" dirty="0" smtClean="0">
                <a:ln>
                  <a:noFill/>
                </a:ln>
                <a:solidFill>
                  <a:schemeClr val="tx1"/>
                </a:solidFill>
                <a:effectLst/>
                <a:uLnTx/>
                <a:uFillTx/>
                <a:latin typeface="+mn-ea"/>
                <a:ea typeface="+mn-ea"/>
                <a:cs typeface="+mn-cs"/>
              </a:endParaRPr>
            </a:p>
          </p:txBody>
        </p:sp>
      </p:grpSp>
      <p:sp>
        <p:nvSpPr>
          <p:cNvPr id="30723" name="灯片编号占位符 1"/>
          <p:cNvSpPr txBox="1">
            <a:spLocks noGrp="1"/>
          </p:cNvSpPr>
          <p:nvPr/>
        </p:nvSpPr>
        <p:spPr>
          <a:xfrm>
            <a:off x="8174038" y="1588"/>
            <a:ext cx="762000" cy="366712"/>
          </a:xfrm>
          <a:prstGeom prst="rect">
            <a:avLst/>
          </a:prstGeom>
          <a:noFill/>
          <a:ln w="9525">
            <a:noFill/>
          </a:ln>
        </p:spPr>
        <p:txBody>
          <a:bodyPr lIns="91431" tIns="45715" rIns="91431" bIns="45715" anchor="b" anchorCtr="0"/>
          <a:p>
            <a:pPr algn="r" eaLnBrk="1" hangingPunct="1"/>
            <a:fld id="{9A0DB2DC-4C9A-4742-B13C-FB6460FD3503}" type="slidenum">
              <a:rPr lang="zh-CN" altLang="en-US" sz="1800" dirty="0">
                <a:solidFill>
                  <a:srgbClr val="FFFFFF"/>
                </a:solidFill>
                <a:latin typeface="Georgia" panose="02040502050405020303" pitchFamily="18" charset="0"/>
                <a:ea typeface="楷体_GB2312" pitchFamily="49" charset="-122"/>
              </a:rPr>
            </a:fld>
            <a:endParaRPr lang="zh-CN" altLang="en-US" sz="1800" dirty="0">
              <a:solidFill>
                <a:srgbClr val="FFFFFF"/>
              </a:solidFill>
              <a:latin typeface="Georgia" panose="02040502050405020303" pitchFamily="18" charset="0"/>
              <a:ea typeface="楷体_GB2312" pitchFamily="49"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5"/>
          <p:cNvSpPr>
            <a:spLocks noGrp="1" noChangeArrowheads="1"/>
          </p:cNvSpPr>
          <p:nvPr>
            <p:ph type="body" idx="1"/>
          </p:nvPr>
        </p:nvSpPr>
        <p:spPr>
          <a:xfrm>
            <a:off x="684213" y="1052513"/>
            <a:ext cx="8135938" cy="36004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被国家留学基金委录取后，派出手续须经过我校</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研究生院管理处、外事办公事出境管理科</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办理相关出国手续；</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国家留学基金委对攻读博士学位的公派研究生的学业进展进行年度审核</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联合培养博士生每学期末须提交经国外导师签字认可的学习报告至国内学校及国内导师，同时通过国家公派留学管理信息平台报国家留学基金委和有关驻外使（领）馆。</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endParaRPr kumimoji="0" lang="zh-CN" altLang="en-US" sz="2400" b="1" i="0" u="none" strike="noStrike" kern="1200" cap="none" spc="0" normalizeH="0" baseline="0" noProof="0" dirty="0" smtClean="0">
              <a:ln>
                <a:noFill/>
              </a:ln>
              <a:solidFill>
                <a:srgbClr val="FF0000"/>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5" name="AutoShape 9"/>
          <p:cNvSpPr/>
          <p:nvPr/>
        </p:nvSpPr>
        <p:spPr>
          <a:xfrm>
            <a:off x="517525" y="620713"/>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六、派出手续及在国外留学跟踪</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1" name="Rectangle 3"/>
          <p:cNvSpPr>
            <a:spLocks noGrp="1" noChangeArrowheads="1"/>
          </p:cNvSpPr>
          <p:nvPr>
            <p:ph type="body" idx="1"/>
          </p:nvPr>
        </p:nvSpPr>
        <p:spPr>
          <a:xfrm>
            <a:off x="827088" y="1106488"/>
            <a:ext cx="8137525" cy="5184775"/>
          </a:xfrm>
        </p:spPr>
        <p:txBody>
          <a:bodyPr vert="horz" wrap="square" lIns="91440" tIns="45720" rIns="91440" bIns="45720" numCol="1" anchor="t" anchorCtr="0" compatLnSpc="1">
            <a:noAutofit/>
          </a:bodyPr>
          <a:lstStyle/>
          <a:p>
            <a:pPr marL="0" marR="0" lvl="0" indent="0" algn="l" defTabSz="914400" rtl="0" eaLnBrk="1" fontAlgn="auto" latinLnBrk="0" hangingPunct="1">
              <a:lnSpc>
                <a:spcPct val="150000"/>
              </a:lnSpc>
              <a:spcBef>
                <a:spcPts val="580"/>
              </a:spcBef>
              <a:spcAft>
                <a:spcPts val="0"/>
              </a:spcAft>
              <a:buClrTx/>
              <a:buSzTx/>
              <a:buFontTx/>
              <a:buNone/>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自</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2013</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年所有申请材料将以电子版形式上传至国家留学基金委网上平台进行审理。</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50000"/>
              </a:lnSpc>
              <a:spcBef>
                <a:spcPts val="580"/>
              </a:spcBef>
              <a:spcAft>
                <a:spcPts val="0"/>
              </a:spcAft>
              <a:buClrTx/>
              <a:buSzTx/>
              <a:buFontTx/>
              <a:buNone/>
              <a:defRPr/>
            </a:pPr>
            <a:endParaRPr kumimoji="0" lang="en-US" altLang="zh-CN" sz="2400" b="0"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50000"/>
              </a:lnSpc>
              <a:spcBef>
                <a:spcPts val="580"/>
              </a:spcBef>
              <a:spcAft>
                <a:spcPts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2014</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年</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月</a:t>
            </a:r>
            <a:r>
              <a:rPr kumimoji="0" lang="zh-CN" altLang="en-US" sz="2400" b="1" i="0" u="none" strike="noStrike" kern="1200" cap="none" spc="0" normalizeH="0" baseline="0" noProof="0" dirty="0" smtClean="0">
                <a:ln>
                  <a:noFill/>
                </a:ln>
                <a:solidFill>
                  <a:schemeClr val="tx1"/>
                </a:solidFill>
                <a:effectLst/>
                <a:uLnTx/>
                <a:uFillTx/>
                <a:latin typeface="+mn-ea"/>
                <a:ea typeface="+mn-ea"/>
                <a:cs typeface="+mn-cs"/>
              </a:rPr>
              <a:t>校内初审</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需递交至研究生院的申请材料清单：</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580"/>
              </a:spcBef>
              <a:spcAft>
                <a:spcPts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一式一份</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清单详细说明及要求见</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请</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见研究生院网页</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同济大学</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2014</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年</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“国家建设高水平大学公派研究生项目”申请表</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提供</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外方院校录取</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通知书</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或邀请函</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免学费或获得学费资助证明</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；双方导师共同制定并签名的研修计划</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1200" cap="none" spc="0" normalizeH="0" baseline="0" noProof="0" dirty="0" smtClean="0">
                <a:ln>
                  <a:noFill/>
                </a:ln>
                <a:solidFill>
                  <a:srgbClr val="FF0000"/>
                </a:solidFill>
                <a:effectLst/>
                <a:uLnTx/>
                <a:uFillTx/>
                <a:latin typeface="+mn-lt"/>
                <a:ea typeface="+mn-ea"/>
                <a:cs typeface="+mn-cs"/>
              </a:rPr>
              <a:t>如无指定国外导师，暂不签名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免学费或可能发生相关费用清单</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5" name="AutoShape 10"/>
          <p:cNvSpPr/>
          <p:nvPr/>
        </p:nvSpPr>
        <p:spPr>
          <a:xfrm>
            <a:off x="511175" y="620713"/>
            <a:ext cx="7502525"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七、所需提交的申请材料</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Rectangle 3"/>
          <p:cNvSpPr>
            <a:spLocks noGrp="1" noChangeArrowheads="1"/>
          </p:cNvSpPr>
          <p:nvPr>
            <p:ph type="body" idx="1"/>
          </p:nvPr>
        </p:nvSpPr>
        <p:spPr>
          <a:xfrm>
            <a:off x="468313" y="692150"/>
            <a:ext cx="8567738" cy="5472113"/>
          </a:xfrm>
        </p:spPr>
        <p:txBody>
          <a:bodyPr vert="horz" wrap="square" lIns="91440" tIns="45720" rIns="91440" bIns="45720" numCol="1" anchor="t" anchorCtr="0" compatLnSpc="1"/>
          <a:lstStyle/>
          <a:p>
            <a:pPr marL="720090" marR="0" lvl="1" indent="-457200" algn="l" defTabSz="914400" rtl="0" eaLnBrk="1" fontAlgn="auto" latinLnBrk="0" hangingPunct="1">
              <a:lnSpc>
                <a:spcPct val="150000"/>
              </a:lnSpc>
              <a:spcBef>
                <a:spcPts val="370"/>
              </a:spcBef>
              <a:spcAft>
                <a:spcPts val="0"/>
              </a:spcAft>
              <a:buClrTx/>
              <a:buSzTx/>
              <a:buFont typeface="+mj-lt"/>
              <a:buAutoNum type="arabicPeriod" startAt="3"/>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外语水平证书复印件（</a:t>
            </a:r>
            <a:r>
              <a:rPr kumimoji="0" lang="zh-CN" altLang="zh-CN" sz="2400" b="0" i="0" u="none" strike="noStrike" kern="1200" cap="none" spc="0" normalizeH="0" baseline="0" noProof="0" dirty="0">
                <a:ln>
                  <a:noFill/>
                </a:ln>
                <a:solidFill>
                  <a:srgbClr val="FF0000"/>
                </a:solidFill>
                <a:effectLst/>
                <a:uLnTx/>
                <a:uFillTx/>
                <a:latin typeface="+mn-lt"/>
                <a:ea typeface="+mn-ea"/>
                <a:cs typeface="+mn-cs"/>
              </a:rPr>
              <a:t>符合留学基金委规定</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n-ea"/>
              <a:ea typeface="+mn-ea"/>
              <a:cs typeface="+mn-cs"/>
            </a:endParaRPr>
          </a:p>
          <a:p>
            <a:pPr marL="720090" marR="0" lvl="1" indent="-457200" algn="l" defTabSz="914400" rtl="0" eaLnBrk="1" fontAlgn="auto" latinLnBrk="0" hangingPunct="1">
              <a:lnSpc>
                <a:spcPct val="150000"/>
              </a:lnSpc>
              <a:spcBef>
                <a:spcPts val="370"/>
              </a:spcBef>
              <a:spcAft>
                <a:spcPts val="0"/>
              </a:spcAft>
              <a:buClrTx/>
              <a:buSzTx/>
              <a:buFont typeface="+mj-lt"/>
              <a:buAutoNum type="arabicPeriod" startAt="3"/>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详细</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的</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国外</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导师介绍</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需外方导师签字，原则上</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一页</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720090" marR="0" lvl="1" indent="-457200" algn="l" defTabSz="914400" rtl="0" eaLnBrk="1" fontAlgn="auto" latinLnBrk="0" hangingPunct="1">
              <a:lnSpc>
                <a:spcPct val="150000"/>
              </a:lnSpc>
              <a:spcBef>
                <a:spcPts val="370"/>
              </a:spcBef>
              <a:spcAft>
                <a:spcPts val="0"/>
              </a:spcAft>
              <a:buClrTx/>
              <a:buSzTx/>
              <a:buFont typeface="+mj-lt"/>
              <a:buAutoNum type="arabicPeriod" startAt="3"/>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成绩单</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复印件</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自本科阶段起</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720090" marR="0" lvl="1" indent="-457200" algn="l" defTabSz="914400" rtl="0" eaLnBrk="1" fontAlgn="auto" latinLnBrk="0" hangingPunct="1">
              <a:lnSpc>
                <a:spcPct val="150000"/>
              </a:lnSpc>
              <a:spcBef>
                <a:spcPts val="370"/>
              </a:spcBef>
              <a:spcAft>
                <a:spcPts val="0"/>
              </a:spcAft>
              <a:buClrTx/>
              <a:buSzTx/>
              <a:buFont typeface="+mj-lt"/>
              <a:buAutoNum type="arabicPeriod" startAt="3"/>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已取得的科研成果（清单及摘要）；</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720090" marR="0" lvl="1" indent="-457200" algn="l" defTabSz="914400" rtl="0" eaLnBrk="1" fontAlgn="auto" latinLnBrk="0" hangingPunct="1">
              <a:lnSpc>
                <a:spcPct val="150000"/>
              </a:lnSpc>
              <a:spcBef>
                <a:spcPts val="370"/>
              </a:spcBef>
              <a:spcAft>
                <a:spcPts val="0"/>
              </a:spcAft>
              <a:buClrTx/>
              <a:buSzTx/>
              <a:buFont typeface="+mj-lt"/>
              <a:buAutoNum type="arabicPeriod" startAt="3"/>
              <a:defRPr/>
            </a:pP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获奖证书（在读期间获得级别最高的即可，一般不超过</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个）复印件</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62890" marR="0" lvl="1" indent="0" algn="l" defTabSz="914400" rtl="0" eaLnBrk="1" fontAlgn="auto" latinLnBrk="0" hangingPunct="1">
              <a:lnSpc>
                <a:spcPct val="150000"/>
              </a:lnSpc>
              <a:spcBef>
                <a:spcPts val="370"/>
              </a:spcBef>
              <a:spcAft>
                <a:spcPts val="0"/>
              </a:spcAft>
              <a:buClrTx/>
              <a:buSzTx/>
              <a:buFont typeface="Arial" panose="020B0604020202020204" pitchFamily="34" charset="0"/>
              <a:buNone/>
              <a:defRPr/>
            </a:pPr>
            <a:endParaRPr kumimoji="0" lang="zh-CN"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62890" marR="0" lvl="1" indent="0" algn="l" defTabSz="914400" rtl="0" eaLnBrk="1" fontAlgn="auto" latinLnBrk="0" hangingPunct="1">
              <a:lnSpc>
                <a:spcPct val="150000"/>
              </a:lnSpc>
              <a:spcBef>
                <a:spcPts val="37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Rectangle 3"/>
          <p:cNvSpPr>
            <a:spLocks noGrp="1" noChangeArrowheads="1"/>
          </p:cNvSpPr>
          <p:nvPr>
            <p:ph type="body" idx="1"/>
          </p:nvPr>
        </p:nvSpPr>
        <p:spPr>
          <a:xfrm>
            <a:off x="541338" y="981075"/>
            <a:ext cx="8207375" cy="51117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需要注意的问题</a:t>
            </a:r>
            <a:r>
              <a:rPr kumimoji="0" lang="en-US" altLang="zh-CN" sz="24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4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smtClean="0">
                <a:ln>
                  <a:noFill/>
                </a:ln>
                <a:solidFill>
                  <a:schemeClr val="tx1"/>
                </a:solidFill>
                <a:effectLst/>
                <a:uLnTx/>
                <a:uFillTx/>
                <a:latin typeface="+mn-ea"/>
                <a:ea typeface="+mn-ea"/>
                <a:cs typeface="+mn-cs"/>
              </a:rPr>
              <a:t>书面材料与网传电子版材料必须保持一致</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ea"/>
                <a:ea typeface="+mn-ea"/>
                <a:cs typeface="+mn-cs"/>
              </a:rPr>
              <a:t>特别要注意网上填写要与邀请函中信息一致。例如：邀请信为“昆士兰科技大学”，本人申请表中写的是“昆士兰大学”即不符合要求。</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联合培养计划或学习计划书写格式与质量；</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国内外导师介绍信息完整、充实、准确；</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邀请</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信</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入学通知内容的</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完整性；</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692150"/>
            <a:ext cx="8280400" cy="5557838"/>
          </a:xfrm>
          <a:prstGeom prst="rect">
            <a:avLst/>
          </a:prstGeom>
        </p:spPr>
        <p:txBody>
          <a:bodyPr>
            <a:spAutoFit/>
          </a:bodyPr>
          <a:lstStyle/>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尽量避免意向性邀请信；</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成绩单从本科开始，如为硕士在读或博士在读，提供至最近结束一个学期的成绩；</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有选择地提供获奖证书复印件</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对有特殊情况的材料，必须附补充说明材料</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同时要传到相应的附件中。例如：基金委只资助部分注册费（小于</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2500</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镑</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/3000</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美元），但对方学校要求</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3600</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镑</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bench fee</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，如果有导师或项目经费资助，必须附相应的书面材料和电子版材料在邀请信后。</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defRPr/>
            </a:pPr>
            <a:endParaRPr kumimoji="0" lang="en-US" altLang="zh-CN" sz="2400" b="1" i="0" u="none" strike="noStrike" kern="1200" cap="none" spc="0" normalizeH="0" baseline="0" noProof="0" dirty="0">
              <a:ln>
                <a:noFill/>
              </a:ln>
              <a:solidFill>
                <a:schemeClr val="tx1"/>
              </a:solidFill>
              <a:effectLst/>
              <a:uLnTx/>
              <a:uFillTx/>
              <a:latin typeface="+mn-ea"/>
              <a:ea typeface="华文细黑" pitchFamily="2"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如留学语言为英语以外的语种，上传电子材料必须将留学语言材料与中文翻译材料一起上传。</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申请留学期限必须与邀请信中注明的期限相一致，如果邀请信中时间较灵活，取下限（按较短时间算）。</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3" name="矩形 2"/>
          <p:cNvSpPr/>
          <p:nvPr/>
        </p:nvSpPr>
        <p:spPr>
          <a:xfrm>
            <a:off x="468313" y="1203325"/>
            <a:ext cx="7559675" cy="4081463"/>
          </a:xfrm>
          <a:prstGeom prst="rect">
            <a:avLst/>
          </a:prstGeom>
        </p:spPr>
        <p:txBody>
          <a:bodyPr>
            <a:spAutoFit/>
          </a:bodyPr>
          <a:lstStyle/>
          <a:p>
            <a:pPr marL="0" marR="0" lvl="0" indent="-7620" algn="l" defTabSz="914400" rtl="0" eaLnBrk="0" fontAlgn="base" latinLnBrk="0" hangingPunct="0">
              <a:lnSpc>
                <a:spcPct val="120000"/>
              </a:lnSpc>
              <a:spcBef>
                <a:spcPct val="0"/>
              </a:spcBef>
              <a:spcAft>
                <a:spcPct val="0"/>
              </a:spcAft>
              <a:buClrTx/>
              <a:buSzPct val="85000"/>
              <a:buFontTx/>
              <a:buNone/>
              <a:defRPr/>
            </a:pPr>
            <a:r>
              <a:rPr kumimoji="0" lang="zh-CN" altLang="en-US" sz="2400" b="1" i="0" u="none" strike="noStrike" kern="1200" cap="none" spc="0" normalizeH="0" baseline="0" noProof="0" dirty="0">
                <a:ln>
                  <a:noFill/>
                </a:ln>
                <a:solidFill>
                  <a:srgbClr val="FF0000"/>
                </a:solidFill>
                <a:effectLst/>
                <a:uLnTx/>
                <a:uFillTx/>
                <a:latin typeface="+mn-ea"/>
                <a:ea typeface="+mn-ea"/>
                <a:cs typeface="+mn-cs"/>
              </a:rPr>
              <a:t>国家建设高水平大学公派研究生项目</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0" marR="0" lvl="0" indent="-7620" algn="l" defTabSz="914400" rtl="0" eaLnBrk="0" fontAlgn="base" latinLnBrk="0" hangingPunct="0">
              <a:lnSpc>
                <a:spcPct val="120000"/>
              </a:lnSpc>
              <a:spcBef>
                <a:spcPct val="0"/>
              </a:spcBef>
              <a:spcAft>
                <a:spcPct val="0"/>
              </a:spcAft>
              <a:buClrTx/>
              <a:buSzPct val="85000"/>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2014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年全国计划派遣</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6950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名，其中攻读博士学位研究生</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2500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名，联合培养博士研究生</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4450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比</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2013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年增加</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1000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7620" algn="l" defTabSz="914400" rtl="0" eaLnBrk="0" fontAlgn="base" latinLnBrk="0" hangingPunct="0">
              <a:lnSpc>
                <a:spcPct val="120000"/>
              </a:lnSpc>
              <a:spcBef>
                <a:spcPct val="0"/>
              </a:spcBef>
              <a:spcAft>
                <a:spcPct val="0"/>
              </a:spcAft>
              <a:buClrTx/>
              <a:buSzPct val="85000"/>
              <a:buFontTx/>
              <a:buNone/>
              <a:defRPr/>
            </a:pPr>
            <a:endParaRPr kumimoji="0" lang="en-US" altLang="zh-CN" sz="2400" b="0" i="0" u="none" strike="noStrike" kern="1200" cap="none" spc="0" normalizeH="0" baseline="0" noProof="0" dirty="0">
              <a:ln>
                <a:noFill/>
              </a:ln>
              <a:solidFill>
                <a:srgbClr val="FF0000"/>
              </a:solidFill>
              <a:effectLst/>
              <a:uLnTx/>
              <a:uFillTx/>
              <a:latin typeface="+mn-ea"/>
              <a:ea typeface="+mn-ea"/>
              <a:cs typeface="+mn-cs"/>
            </a:endParaRPr>
          </a:p>
          <a:p>
            <a:pPr marL="0" marR="0" lvl="0" indent="-7620" algn="l" defTabSz="914400" rtl="0" eaLnBrk="0" fontAlgn="base" latinLnBrk="0" hangingPunct="0">
              <a:lnSpc>
                <a:spcPct val="120000"/>
              </a:lnSpc>
              <a:spcBef>
                <a:spcPct val="0"/>
              </a:spcBef>
              <a:spcAft>
                <a:spcPct val="0"/>
              </a:spcAft>
              <a:buClrTx/>
              <a:buSzPct val="85000"/>
              <a:buFontTx/>
              <a:buNone/>
              <a:defRPr/>
            </a:pPr>
            <a:r>
              <a:rPr kumimoji="0" lang="zh-CN" altLang="en-US" sz="2400" b="1" i="0" u="none" strike="noStrike" kern="1200" cap="none" spc="0" normalizeH="0" baseline="0" noProof="0" dirty="0">
                <a:ln>
                  <a:noFill/>
                </a:ln>
                <a:solidFill>
                  <a:srgbClr val="FF0000"/>
                </a:solidFill>
                <a:effectLst/>
                <a:uLnTx/>
                <a:uFillTx/>
                <a:latin typeface="+mn-ea"/>
                <a:ea typeface="+mn-ea"/>
                <a:cs typeface="+mn-cs"/>
              </a:rPr>
              <a:t>国家公派硕士研究生项目</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0" marR="0" lvl="0" indent="-7620" algn="l" defTabSz="914400" rtl="0" eaLnBrk="0" fontAlgn="base" latinLnBrk="0" hangingPunct="0">
              <a:lnSpc>
                <a:spcPct val="120000"/>
              </a:lnSpc>
              <a:spcBef>
                <a:spcPct val="0"/>
              </a:spcBef>
              <a:spcAft>
                <a:spcPct val="0"/>
              </a:spcAft>
              <a:buClrTx/>
              <a:buSzPct val="85000"/>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2014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年全国计划派遣</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350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名（比</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2013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年增加</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名），其中包含攻读硕士学位和联合培养硕士研究生。</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49580" marR="0" lvl="1" indent="0" algn="l" defTabSz="914400" rtl="0" eaLnBrk="0" fontAlgn="base" latinLnBrk="0" hangingPunct="0">
              <a:lnSpc>
                <a:spcPct val="120000"/>
              </a:lnSpc>
              <a:spcBef>
                <a:spcPct val="0"/>
              </a:spcBef>
              <a:spcAft>
                <a:spcPct val="0"/>
              </a:spcAft>
              <a:buClrTx/>
              <a:buSzPct val="85000"/>
              <a:buFontTx/>
              <a:buNone/>
              <a:defRPr/>
            </a:pP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42925" y="836613"/>
            <a:ext cx="7993063" cy="6297613"/>
          </a:xfrm>
          <a:prstGeom prst="rect">
            <a:avLst/>
          </a:prstGeom>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攻读博士邀请信中，留学身份要明确，例如“</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research fellow</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”，不符合要求被淘汰。</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邀请信必须用有学校抬头的正式邀请函纸张</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填写学制必须与自身实际情况一致，例如硕博连读在申请表中学习经历中，分两个阶段填写。例如：</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2009-2011</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年 硕博连读（硕士阶段），</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2011</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年至今 硕博连读（博士阶段）</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申请可利用项目时</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尽量避免多人报同一学校</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联合培养学习计划必须有中方、外方两位导师签字；攻博学习计划必须有外方导师签字。外方导师简历必须签字。申请表本人必须签字。</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0" algn="l" defTabSz="914400" rtl="0" eaLnBrk="1" fontAlgn="base" latinLnBrk="0" hangingPunct="1">
              <a:lnSpc>
                <a:spcPct val="8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ChangeArrowheads="1"/>
          </p:cNvSpPr>
          <p:nvPr>
            <p:ph type="title"/>
          </p:nvPr>
        </p:nvSpPr>
        <p:spPr>
          <a:xfrm>
            <a:off x="539750" y="476250"/>
            <a:ext cx="7869238" cy="57626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j-cs"/>
              </a:rPr>
              <a:t>其他</a:t>
            </a:r>
            <a:endParaRPr kumimoji="0" lang="zh-CN" altLang="en-US" sz="2400" b="1" i="0" u="none" strike="noStrike" kern="1200" cap="none" spc="0" normalizeH="0" baseline="0" noProof="0" dirty="0" smtClean="0">
              <a:ln>
                <a:noFill/>
              </a:ln>
              <a:solidFill>
                <a:srgbClr val="FF0000"/>
              </a:solidFill>
              <a:effectLst/>
              <a:uLnTx/>
              <a:uFillTx/>
              <a:latin typeface="+mn-ea"/>
              <a:ea typeface="+mn-ea"/>
              <a:cs typeface="+mj-cs"/>
            </a:endParaRPr>
          </a:p>
        </p:txBody>
      </p:sp>
      <p:sp>
        <p:nvSpPr>
          <p:cNvPr id="36867" name="Rectangle 3"/>
          <p:cNvSpPr>
            <a:spLocks noGrp="1" noChangeArrowheads="1"/>
          </p:cNvSpPr>
          <p:nvPr>
            <p:ph idx="1"/>
          </p:nvPr>
        </p:nvSpPr>
        <p:spPr>
          <a:xfrm>
            <a:off x="466725" y="1125538"/>
            <a:ext cx="8497888" cy="41751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已确定获得资助的申请人，原则上不再调整身份、国别、留学院校和期限； </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已确定获得资助的申请人不可无故放弃留学计划，如有特殊原因放弃，需由学院递交内部请示报告备案；</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留学人员原则上应于申请当年派出，当年未派出的应说明原因并报留学基金委；</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坚持“签约派出、违约赔偿”的法制化管理机制</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具体按照现行的国家公派出国留学研究生管理规定执行。</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留学人员在国外留学期间，应遵守所在国法律法规、国家留学基金资助出国留学人员的有关规定及</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资助出国留学协议书</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的有关规定，自觉接受驻外使（领）馆教育处（组）的管理，学成后应履行回国服务义务。</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3" name="矩形 2"/>
          <p:cNvSpPr/>
          <p:nvPr/>
        </p:nvSpPr>
        <p:spPr>
          <a:xfrm>
            <a:off x="539750" y="1484313"/>
            <a:ext cx="8496300" cy="3694113"/>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mn-ea"/>
                <a:ea typeface="+mn-ea"/>
                <a:cs typeface="+mn-cs"/>
              </a:rPr>
              <a:t>2014</a:t>
            </a:r>
            <a:r>
              <a:rPr kumimoji="0" lang="zh-CN" altLang="en-US" sz="2800" b="1" i="0" u="none" strike="noStrike" kern="1200" cap="none" spc="0" normalizeH="0" baseline="0" noProof="0" dirty="0">
                <a:ln>
                  <a:noFill/>
                </a:ln>
                <a:solidFill>
                  <a:srgbClr val="FF0000"/>
                </a:solidFill>
                <a:effectLst/>
                <a:uLnTx/>
                <a:uFillTx/>
                <a:latin typeface="+mn-ea"/>
                <a:ea typeface="+mn-ea"/>
                <a:cs typeface="+mn-cs"/>
              </a:rPr>
              <a:t>年同济国家公派研究生项目</a:t>
            </a:r>
            <a:r>
              <a:rPr kumimoji="0" lang="en-US" altLang="zh-CN" sz="2800" b="1" i="0" u="none" strike="noStrike" kern="1200" cap="none" spc="0" normalizeH="0" baseline="0" noProof="0" dirty="0">
                <a:ln>
                  <a:noFill/>
                </a:ln>
                <a:solidFill>
                  <a:srgbClr val="FF0000"/>
                </a:solidFill>
                <a:effectLst/>
                <a:uLnTx/>
                <a:uFillTx/>
                <a:latin typeface="+mn-ea"/>
                <a:ea typeface="+mn-ea"/>
                <a:cs typeface="+mn-cs"/>
              </a:rPr>
              <a:t>QQ</a:t>
            </a:r>
            <a:r>
              <a:rPr kumimoji="0" lang="zh-CN" altLang="zh-CN" sz="2800" b="1" i="0" u="none" strike="noStrike" kern="1200" cap="none" spc="0" normalizeH="0" baseline="0" noProof="0" dirty="0">
                <a:ln>
                  <a:noFill/>
                </a:ln>
                <a:solidFill>
                  <a:srgbClr val="FF0000"/>
                </a:solidFill>
                <a:effectLst/>
                <a:uLnTx/>
                <a:uFillTx/>
                <a:latin typeface="+mn-ea"/>
                <a:ea typeface="+mn-ea"/>
                <a:cs typeface="+mn-cs"/>
              </a:rPr>
              <a:t>群</a:t>
            </a:r>
            <a:r>
              <a:rPr kumimoji="0" lang="en-US" altLang="zh-CN" sz="2800" b="1" i="0" u="none" strike="noStrike" kern="1200" cap="none" spc="0" normalizeH="0" baseline="0" noProof="0" dirty="0">
                <a:ln>
                  <a:noFill/>
                </a:ln>
                <a:solidFill>
                  <a:srgbClr val="FF0000"/>
                </a:solidFill>
                <a:effectLst/>
                <a:uLnTx/>
                <a:uFillTx/>
                <a:latin typeface="+mn-ea"/>
                <a:ea typeface="+mn-ea"/>
                <a:cs typeface="+mn-cs"/>
              </a:rPr>
              <a:t>:</a:t>
            </a:r>
            <a:r>
              <a:rPr kumimoji="0" lang="en-US" altLang="zh-CN" sz="3600" b="1" i="0" u="none" strike="noStrike" kern="1200" cap="none" spc="0" normalizeH="0" baseline="0" noProof="0" dirty="0">
                <a:ln>
                  <a:noFill/>
                </a:ln>
                <a:solidFill>
                  <a:srgbClr val="FF0000"/>
                </a:solidFill>
                <a:effectLst/>
                <a:uLnTx/>
                <a:uFillTx/>
                <a:latin typeface="+mn-ea"/>
                <a:ea typeface="+mn-ea"/>
                <a:cs typeface="+mn-cs"/>
              </a:rPr>
              <a:t>315420964</a:t>
            </a:r>
            <a:endParaRPr kumimoji="0" lang="en-US" altLang="zh-CN" sz="3600" b="1" i="0" u="none" strike="noStrike" kern="1200" cap="none" spc="0" normalizeH="0" baseline="0" noProof="0" dirty="0">
              <a:ln>
                <a:noFill/>
              </a:ln>
              <a:solidFill>
                <a:srgbClr val="FF0000"/>
              </a:solidFill>
              <a:effectLst/>
              <a:uLnTx/>
              <a:uFillTx/>
              <a:latin typeface="+mn-ea"/>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本群实行实名制，请申请加入的学生以“学院</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真实姓名”形式在</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QQ</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上提出申请，在加入本群后应及时将自己的群名片改为“学院</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真实姓名”。</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Tx/>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后续申请信息、通知将第一时间在群上公布</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Tx/>
              <a:buChar char="-"/>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AutoShape 10"/>
          <p:cNvSpPr/>
          <p:nvPr/>
        </p:nvSpPr>
        <p:spPr>
          <a:xfrm>
            <a:off x="539750" y="549275"/>
            <a:ext cx="7502525"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七、项目信息公布与联系方式</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idx="4294967295"/>
          </p:nvPr>
        </p:nvSpPr>
        <p:spPr>
          <a:xfrm>
            <a:off x="179388" y="404813"/>
            <a:ext cx="8964612" cy="1143000"/>
          </a:xfrm>
          <a:ln/>
        </p:spPr>
        <p:txBody>
          <a:bodyPr vert="horz" wrap="square" lIns="91440" tIns="45720" rIns="91440" bIns="45720" anchor="ctr" anchorCtr="0"/>
          <a:p>
            <a:pPr eaLnBrk="1" hangingPunct="1"/>
            <a:r>
              <a:rPr lang="zh-CN" altLang="en-US" sz="3200" b="1" dirty="0">
                <a:latin typeface="黑体" panose="02010609060101010101" pitchFamily="49" charset="-122"/>
                <a:ea typeface="黑体" panose="02010609060101010101" pitchFamily="49" charset="-122"/>
              </a:rPr>
              <a:t>国家留学基金委</a:t>
            </a:r>
            <a:r>
              <a:rPr lang="en-US" altLang="zh-CN" sz="3200" b="1" dirty="0">
                <a:latin typeface="黑体" panose="02010609060101010101" pitchFamily="49" charset="-122"/>
                <a:ea typeface="黑体" panose="02010609060101010101" pitchFamily="49" charset="-122"/>
              </a:rPr>
              <a:t>2014</a:t>
            </a:r>
            <a:r>
              <a:rPr lang="zh-CN" altLang="en-US" sz="3200" b="1" dirty="0">
                <a:latin typeface="黑体" panose="02010609060101010101" pitchFamily="49" charset="-122"/>
                <a:ea typeface="黑体" panose="02010609060101010101" pitchFamily="49" charset="-122"/>
              </a:rPr>
              <a:t>年公派留学合作项目介绍</a:t>
            </a:r>
            <a:endParaRPr lang="zh-CN" altLang="en-US" sz="3200" b="1" dirty="0">
              <a:latin typeface="黑体" panose="02010609060101010101" pitchFamily="49" charset="-122"/>
              <a:ea typeface="黑体" panose="02010609060101010101" pitchFamily="49" charset="-122"/>
            </a:endParaRPr>
          </a:p>
        </p:txBody>
      </p:sp>
      <p:sp>
        <p:nvSpPr>
          <p:cNvPr id="37891" name="Rectangle 3"/>
          <p:cNvSpPr>
            <a:spLocks noGrp="1" noChangeArrowheads="1"/>
          </p:cNvSpPr>
          <p:nvPr>
            <p:ph type="body" idx="1"/>
          </p:nvPr>
        </p:nvSpPr>
        <p:spPr>
          <a:xfrm>
            <a:off x="468313" y="1773238"/>
            <a:ext cx="8101013" cy="422116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请关注</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国家留学基金委网站：</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rPr>
              <a:t>www.csc.edu.cn</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同济大学研究生院网站：</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rPr>
              <a:t>http://gs.tongji.edu.cn</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同济大学研究生管理信息系统：</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rPr>
              <a:t>http://gsinfo.tongji.edu.cn</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Arial" panose="020B0604020202020204" pitchFamily="34" charset="0"/>
            </a:endParaRPr>
          </a:p>
          <a:p>
            <a:pPr marL="285750" marR="0" lvl="0" indent="-28575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a:ln>
                <a:noFill/>
              </a:ln>
              <a:solidFill>
                <a:srgbClr val="C00000"/>
              </a:solidFill>
              <a:effectLst/>
              <a:uLnTx/>
              <a:uFillTx/>
              <a:latin typeface="+mn-ea"/>
              <a:ea typeface="+mn-ea"/>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rgbClr val="C00000"/>
              </a:solidFill>
              <a:effectLst/>
              <a:uLnTx/>
              <a:uFillTx/>
              <a:latin typeface="+mn-ea"/>
              <a:ea typeface="+mn-ea"/>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rgbClr val="C00000"/>
              </a:solidFill>
              <a:effectLst/>
              <a:uLnTx/>
              <a:uFillTx/>
              <a:latin typeface="+mn-ea"/>
              <a:ea typeface="+mn-ea"/>
              <a:cs typeface="Arial" panose="020B0604020202020204" pitchFamily="34" charset="0"/>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850" name="Group 106"/>
          <p:cNvGraphicFramePr>
            <a:graphicFrameLocks noGrp="1"/>
          </p:cNvGraphicFramePr>
          <p:nvPr>
            <p:ph type="tbl" idx="1"/>
          </p:nvPr>
        </p:nvGraphicFramePr>
        <p:xfrm>
          <a:off x="611188" y="1268413"/>
          <a:ext cx="8353425" cy="5045075"/>
        </p:xfrm>
        <a:graphic>
          <a:graphicData uri="http://schemas.openxmlformats.org/drawingml/2006/table">
            <a:tbl>
              <a:tblPr/>
              <a:tblGrid>
                <a:gridCol w="2503922"/>
                <a:gridCol w="881985"/>
                <a:gridCol w="1492966"/>
                <a:gridCol w="3474552"/>
              </a:tblGrid>
              <a:tr h="243840">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学院（系、所）</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工作人员</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309421">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姓名</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联系电话</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email</a:t>
                      </a:r>
                      <a:endParaRPr kumimoji="0" lang="en-US"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93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建筑与城市规划学院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陈燕</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65984276</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caup65984276@263.net</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6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土木工程学院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徐馨</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65980619</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xuxin@tongjiedu.cn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6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机械工程学院</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戴秋月</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69589485</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daiqiuyue3@163.com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98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经济与管理学院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曹晓玲</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65980790</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caoxiaoling@tongji.edu.cn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98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环境科学与工程学院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陆丽君</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65981806</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lulijun@tongji.edu.cn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029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材料科学与工程学院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徐超</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69585663</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chaoxu@tongji.edu.cn</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71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电子与信息工程学院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张云霞</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69589503 </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2011zhangyunxia@tongji.edu.cn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98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外国语学院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王毅</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65982980</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wangyi@tongji.edu.cn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3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航空航天与力学学院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丁哓玲</a:t>
                      </a:r>
                      <a:endPar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65981138</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dingx10223@tongji.edu.cn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6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数学系</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杨筱菡</a:t>
                      </a:r>
                      <a:endPar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65983240-2216</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xiaohyang@tongji.edu.cn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71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物理工程学院</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贾飞</a:t>
                      </a:r>
                      <a:endPar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65982380</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jiafei@tongji.edu.cn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114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化学系</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陈伟</a:t>
                      </a:r>
                      <a:endPar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65982287</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chemistry@tongji.edu.cn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0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医学院</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李慧</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65984641</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b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lihui0325@hotmail.com</a:t>
                      </a:r>
                      <a:b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54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设计创意学院</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马林海</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65981055</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malinhai@tongji.edu.cn</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11" marR="8711" marT="8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41047" name="TextBox 2"/>
          <p:cNvSpPr txBox="1"/>
          <p:nvPr/>
        </p:nvSpPr>
        <p:spPr>
          <a:xfrm>
            <a:off x="1538288" y="636588"/>
            <a:ext cx="6408737" cy="400050"/>
          </a:xfrm>
          <a:prstGeom prst="rect">
            <a:avLst/>
          </a:prstGeom>
          <a:noFill/>
          <a:ln w="9525">
            <a:noFill/>
          </a:ln>
        </p:spPr>
        <p:txBody>
          <a:bodyPr>
            <a:spAutoFit/>
          </a:bodyPr>
          <a:p>
            <a:r>
              <a:rPr lang="zh-CN" altLang="en-US" sz="2000" dirty="0">
                <a:latin typeface="黑体" panose="02010609060101010101" pitchFamily="49" charset="-122"/>
                <a:ea typeface="黑体" panose="02010609060101010101" pitchFamily="49" charset="-122"/>
              </a:rPr>
              <a:t>各学院国家公派项目负责老师</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867" name="Group 99"/>
          <p:cNvGraphicFramePr>
            <a:graphicFrameLocks noGrp="1"/>
          </p:cNvGraphicFramePr>
          <p:nvPr>
            <p:ph type="tbl" idx="1"/>
          </p:nvPr>
        </p:nvGraphicFramePr>
        <p:xfrm>
          <a:off x="684213" y="836613"/>
          <a:ext cx="7704138" cy="5761038"/>
        </p:xfrm>
        <a:graphic>
          <a:graphicData uri="http://schemas.openxmlformats.org/drawingml/2006/table">
            <a:tbl>
              <a:tblPr/>
              <a:tblGrid>
                <a:gridCol w="2086967"/>
                <a:gridCol w="1535423"/>
                <a:gridCol w="1128520"/>
                <a:gridCol w="2953226"/>
              </a:tblGrid>
              <a:tr h="256944">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学院（系、所）</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工作人员</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329302">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姓名</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联系电话</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email</a:t>
                      </a:r>
                      <a:endParaRPr kumimoji="0" lang="en-US"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3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口腔医学院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张磊</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36357029</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sunstone4040@gmail.com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交通运输工程学院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吴侠</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69589487</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wuxia2013@tongji.edu.cn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73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中德学院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施一晖</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65984964</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stacdhk@tongji.edu.cn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城市轨道交通研究院</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吴尚</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69584714</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lovelife19@163.com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生命科学与技术学院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王宏</a:t>
                      </a:r>
                      <a:endPar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65986033</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wanghong@tongji.edu.cn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软件学院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杨丹</a:t>
                      </a:r>
                      <a:endPar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69585627</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jiaowuyangdan@yahoo.cn</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汽车学院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向黎</a:t>
                      </a:r>
                      <a:endPar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69589341</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xiangli@tongji.edu.cn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海洋与地球科学学院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丁玲</a:t>
                      </a:r>
                      <a:endPar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65988657</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lingding@tongji.edu.cn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传播与艺术学院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刘术一</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69584742</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2648074371@qq.com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79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人文学院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沈卫青</a:t>
                      </a:r>
                      <a:endParaRPr kumimoji="0" lang="zh-CN" altLang="en-US"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65984597</a:t>
                      </a:r>
                      <a:endParaRPr kumimoji="0" lang="en-US" altLang="zh-CN" sz="1600" b="0" i="0" u="none" strike="noStrike" kern="1200"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swq1202@yahoo.com.cn</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39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曾彩霞</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65981087</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jenniferlaobo@163.com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19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政治与国际关系学院</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马魏魏</a:t>
                      </a:r>
                      <a:endParaRPr kumimoji="0" lang="zh-CN" altLang="en-US" sz="1600" b="0" i="0" u="none" strike="noStrike" kern="1200"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65985638</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mavivi@126.com</a:t>
                      </a:r>
                      <a:endParaRPr kumimoji="0" 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08" marR="8708"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1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马克思主义学院</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傅媛媛</a:t>
                      </a:r>
                      <a:endParaRPr kumimoji="0" lang="zh-CN" altLang="en-US"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65981407</a:t>
                      </a:r>
                      <a:endParaRPr kumimoji="0" lang="en-US" altLang="zh-CN" sz="16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fuyuanyuan@126.com</a:t>
                      </a:r>
                      <a:endParaRPr kumimoji="0" lang="en-US" altLang="zh-CN" sz="16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923">
                <a:tc>
                  <a:txBody>
                    <a:bodyPr/>
                    <a:lstStyle/>
                    <a:p>
                      <a:pPr algn="ctr"/>
                      <a:r>
                        <a:rPr lang="zh-CN" altLang="en-US" sz="1600" dirty="0" smtClean="0"/>
                        <a:t>测绘与地理信息学院</a:t>
                      </a:r>
                      <a:endParaRPr lang="zh-CN" altLang="en-US" sz="1600" dirty="0"/>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zh-CN" altLang="en-US" sz="1600" dirty="0" smtClean="0"/>
                        <a:t>乔刚</a:t>
                      </a:r>
                      <a:endParaRPr lang="zh-CN" altLang="en-US" sz="1600" dirty="0"/>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1600" dirty="0" smtClean="0"/>
                        <a:t>65985212</a:t>
                      </a:r>
                      <a:endParaRPr lang="zh-CN" altLang="en-US" sz="1600" dirty="0"/>
                    </a:p>
                  </a:txBody>
                  <a:tcPr marL="8313" marR="8313" marT="83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1600" dirty="0" smtClean="0"/>
                        <a:t>qiaogang@tongji.edu.cn</a:t>
                      </a:r>
                      <a:endParaRPr lang="zh-CN" altLang="en-US" sz="1600" dirty="0"/>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82" name="Rectangle 3"/>
          <p:cNvSpPr>
            <a:spLocks noChangeArrowheads="1"/>
          </p:cNvSpPr>
          <p:nvPr/>
        </p:nvSpPr>
        <p:spPr bwMode="auto">
          <a:xfrm>
            <a:off x="539750" y="549275"/>
            <a:ext cx="8064500" cy="4608513"/>
          </a:xfrm>
          <a:prstGeom prst="rect">
            <a:avLst/>
          </a:prstGeom>
          <a:noFill/>
          <a:ln w="9525">
            <a:noFill/>
            <a:miter lim="800000"/>
          </a:ln>
        </p:spPr>
        <p:txBody>
          <a:bodyPr/>
          <a:lstStyle/>
          <a:p>
            <a:pPr marL="342900" marR="0" lvl="0" indent="-342900" algn="l" defTabSz="914400" rtl="0" eaLnBrk="1" fontAlgn="base" latinLnBrk="0" hangingPunct="1">
              <a:lnSpc>
                <a:spcPct val="150000"/>
              </a:lnSpc>
              <a:spcBef>
                <a:spcPct val="20000"/>
              </a:spcBef>
              <a:spcAft>
                <a:spcPct val="0"/>
              </a:spcAft>
              <a:buClrTx/>
              <a:buSzPct val="45000"/>
              <a:buFont typeface="Zapf Dingbats" charset="2"/>
              <a:buNone/>
              <a:defRPr/>
            </a:pPr>
            <a:r>
              <a:rPr kumimoji="0" lang="zh-CN" altLang="en-US" sz="2400" b="1" i="0" u="none" strike="noStrike" kern="1200" cap="none" spc="0" normalizeH="0" baseline="0" noProof="0" dirty="0">
                <a:ln>
                  <a:noFill/>
                </a:ln>
                <a:solidFill>
                  <a:srgbClr val="FF3300"/>
                </a:solidFill>
                <a:effectLst/>
                <a:uLnTx/>
                <a:uFillTx/>
                <a:latin typeface="+mn-ea"/>
                <a:ea typeface="+mn-ea"/>
                <a:cs typeface="+mn-cs"/>
              </a:rPr>
              <a:t>学校公派研究生项目负责单位及联系方式：</a:t>
            </a:r>
            <a:r>
              <a:rPr kumimoji="0" lang="zh-CN" alt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mn-ea"/>
                <a:ea typeface="+mn-ea"/>
                <a:cs typeface="+mn-cs"/>
              </a:rPr>
              <a:t>　</a:t>
            </a:r>
            <a:endParaRPr kumimoji="0" lang="en-US" altLang="zh-CN"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en-US" altLang="zh-CN" sz="18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）研究生院培养处</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主要负责申请、资格审批、发放录取资料等相关事宜</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咨询电话： </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65981601     </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联系人：袁老师，</a:t>
            </a:r>
            <a:r>
              <a:rPr kumimoji="0" lang="en-US" altLang="zh-CN" sz="1800" b="0" i="0" u="none" strike="noStrike" kern="1200" cap="none" spc="0" normalizeH="0" baseline="0" noProof="0" dirty="0">
                <a:ln>
                  <a:noFill/>
                </a:ln>
                <a:solidFill>
                  <a:schemeClr val="tx1"/>
                </a:solidFill>
                <a:effectLst/>
                <a:uLnTx/>
                <a:uFillTx/>
                <a:latin typeface="+mn-ea"/>
                <a:ea typeface="+mn-ea"/>
                <a:cs typeface="+mn-cs"/>
                <a:hlinkClick r:id="rId1"/>
              </a:rPr>
              <a:t>pyc@gs.tongji.edu.cn</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en-US" altLang="zh-CN" sz="18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）研究生院管理处</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主要负责派出手续办理、回国报到相关事宜</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咨询电话 ： </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65981602      </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联系人：胡老师</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en-US" altLang="zh-CN" sz="18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）外事办出境管理科</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主要负责派出阶段的签证、办理护照等方面的咨询和指导</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咨询电话：  </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65980212      </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联系人：  胥老师</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国家留学基金委：井萌</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江毅</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邹楠；电话：</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010-66093960/3961/3987</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mn-ea"/>
                <a:ea typeface="+mn-ea"/>
                <a:cs typeface="+mn-cs"/>
              </a:rPr>
              <a:t>   </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传真：</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010-66093954</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，电子信箱：</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yjs@csc.edu.cn</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a:t>
            </a:r>
            <a:endParaRPr kumimoji="0" lang="zh-CN" altLang="zh-CN" sz="18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Tx/>
              <a:buNone/>
              <a:defRPr/>
            </a:pP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Tx/>
              <a:buSzPct val="45000"/>
              <a:buFont typeface="Zapf Dingbats" charset="2"/>
              <a:buNone/>
              <a:defRPr/>
            </a:pPr>
            <a:endParaRPr kumimoji="0" lang="zh-CN" altLang="en-US" sz="1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
          <p:cNvSpPr>
            <a:spLocks noGrp="1"/>
          </p:cNvSpPr>
          <p:nvPr>
            <p:ph type="title"/>
          </p:nvPr>
        </p:nvSpPr>
        <p:spPr>
          <a:xfrm>
            <a:off x="611188" y="485775"/>
            <a:ext cx="8075612" cy="1143000"/>
          </a:xfrm>
          <a:ln/>
        </p:spPr>
        <p:txBody>
          <a:bodyPr vert="horz" wrap="square" lIns="91440" tIns="45720" rIns="91440" bIns="45720" anchor="ctr" anchorCtr="0"/>
          <a:p>
            <a:pPr algn="l"/>
            <a:r>
              <a:rPr lang="zh-CN" altLang="en-US" sz="2400" b="1" dirty="0"/>
              <a:t>近期校内国家公派项目活动</a:t>
            </a:r>
            <a:endParaRPr lang="zh-CN" altLang="en-US" sz="2400" b="1" dirty="0"/>
          </a:p>
        </p:txBody>
      </p:sp>
      <p:sp>
        <p:nvSpPr>
          <p:cNvPr id="6" name="内容占位符 5"/>
          <p:cNvSpPr>
            <a:spLocks noGrp="1"/>
          </p:cNvSpPr>
          <p:nvPr>
            <p:ph idx="1"/>
          </p:nvPr>
        </p:nvSpPr>
        <p:spPr>
          <a:xfrm>
            <a:off x="827088" y="1600200"/>
            <a:ext cx="7859713" cy="43497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10</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月</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22</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日报名截止   </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DAAD-</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同济大学 英语“研究计划”写作</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培训</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10</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月</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26</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日 第五</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届国际研究生奖学金信息说明</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会</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华文仿宋"/>
                <a:ea typeface="+mn-ea"/>
                <a:cs typeface="+mn-cs"/>
              </a:rPr>
              <a:t> </a:t>
            </a:r>
            <a:r>
              <a:rPr kumimoji="0" lang="en-US" altLang="zh-CN" sz="2400" b="1" i="0" u="none" strike="noStrike" kern="1200" cap="none" spc="0" normalizeH="0" baseline="0" noProof="0" dirty="0" smtClean="0">
                <a:ln>
                  <a:noFill/>
                </a:ln>
                <a:solidFill>
                  <a:srgbClr val="FF0000"/>
                </a:solidFill>
                <a:effectLst/>
                <a:uLnTx/>
                <a:uFillTx/>
                <a:latin typeface="华文仿宋"/>
                <a:ea typeface="+mn-ea"/>
                <a:cs typeface="+mn-cs"/>
              </a:rPr>
              <a:t>    </a:t>
            </a:r>
            <a:r>
              <a:rPr kumimoji="0" lang="en-US" altLang="zh-CN" sz="2400" b="0" i="0" u="none" strike="noStrike" kern="1200" cap="none" spc="0" normalizeH="0" baseline="0" noProof="0" dirty="0" smtClean="0">
                <a:ln>
                  <a:noFill/>
                </a:ln>
                <a:solidFill>
                  <a:schemeClr val="tx1"/>
                </a:solidFill>
                <a:effectLst/>
                <a:uLnTx/>
                <a:uFillTx/>
                <a:latin typeface="华文仿宋"/>
                <a:ea typeface="+mn-ea"/>
                <a:cs typeface="+mn-cs"/>
              </a:rPr>
              <a:t>9:00-17:00     </a:t>
            </a:r>
            <a:r>
              <a:rPr kumimoji="0" lang="zh-CN" altLang="en-US" sz="2400" b="0" i="0" u="none" strike="noStrike" kern="1200" cap="none" spc="0" normalizeH="0" baseline="0" noProof="0" dirty="0" smtClean="0">
                <a:ln>
                  <a:noFill/>
                </a:ln>
                <a:solidFill>
                  <a:schemeClr val="tx1"/>
                </a:solidFill>
                <a:effectLst/>
                <a:uLnTx/>
                <a:uFillTx/>
                <a:latin typeface="华文仿宋"/>
                <a:ea typeface="+mn-ea"/>
                <a:cs typeface="+mn-cs"/>
              </a:rPr>
              <a:t>同济大学教学综合楼首层大厅</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详情请见研究生信息系统、研究生院网站“国际交流”板块</a:t>
            </a:r>
            <a:endParaRPr kumimoji="0" lang="zh-CN"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719138" y="1628775"/>
            <a:ext cx="7705725" cy="1938338"/>
          </a:xfrm>
          <a:prstGeom prst="rect">
            <a:avLst/>
          </a:prstGeom>
          <a:noFill/>
          <a:ln w="9525">
            <a:noFill/>
          </a:ln>
        </p:spPr>
        <p:txBody>
          <a:bodyPr>
            <a:spAutoFit/>
          </a:bodyPr>
          <a:p>
            <a:pPr marL="800100" lvl="1" indent="-342900" eaLnBrk="1" hangingPunct="1">
              <a:spcBef>
                <a:spcPct val="50000"/>
              </a:spcBef>
              <a:buFont typeface="Wingdings" panose="05000000000000000000" pitchFamily="2" charset="2"/>
            </a:pPr>
            <a:endParaRPr lang="en-US" altLang="zh-CN" sz="4800" dirty="0">
              <a:solidFill>
                <a:srgbClr val="FF0000"/>
              </a:solidFill>
              <a:latin typeface="楷体" panose="02010609060101010101" pitchFamily="49" charset="-122"/>
              <a:ea typeface="楷体" panose="02010609060101010101" pitchFamily="49" charset="-122"/>
            </a:endParaRPr>
          </a:p>
          <a:p>
            <a:pPr marL="800100" lvl="1" indent="-342900" eaLnBrk="1" hangingPunct="1">
              <a:spcBef>
                <a:spcPct val="50000"/>
              </a:spcBef>
              <a:buFont typeface="Wingdings" panose="05000000000000000000" pitchFamily="2" charset="2"/>
            </a:pPr>
            <a:endParaRPr lang="en-US" altLang="zh-CN" sz="4800" dirty="0">
              <a:solidFill>
                <a:srgbClr val="FF0000"/>
              </a:solidFill>
              <a:latin typeface="楷体" panose="02010609060101010101" pitchFamily="49" charset="-122"/>
              <a:ea typeface="楷体" panose="02010609060101010101" pitchFamily="49" charset="-122"/>
            </a:endParaRPr>
          </a:p>
        </p:txBody>
      </p:sp>
      <p:sp>
        <p:nvSpPr>
          <p:cNvPr id="45059" name="Rectangle 3"/>
          <p:cNvSpPr/>
          <p:nvPr/>
        </p:nvSpPr>
        <p:spPr>
          <a:xfrm>
            <a:off x="0" y="0"/>
            <a:ext cx="9144000" cy="0"/>
          </a:xfrm>
          <a:prstGeom prst="rect">
            <a:avLst/>
          </a:prstGeom>
          <a:noFill/>
          <a:ln w="9525">
            <a:noFill/>
          </a:ln>
        </p:spPr>
        <p:txBody>
          <a:bodyPr wrap="none" anchor="ctr" anchorCtr="0">
            <a:spAutoFit/>
          </a:bodyPr>
          <a:p>
            <a:endParaRPr lang="zh-CN" altLang="en-US" b="0" dirty="0">
              <a:latin typeface="Arial" panose="020B0604020202020204" pitchFamily="34" charset="0"/>
            </a:endParaRPr>
          </a:p>
        </p:txBody>
      </p:sp>
      <p:sp>
        <p:nvSpPr>
          <p:cNvPr id="45060" name="Rectangle 6"/>
          <p:cNvSpPr/>
          <p:nvPr/>
        </p:nvSpPr>
        <p:spPr>
          <a:xfrm>
            <a:off x="1763713" y="3135313"/>
            <a:ext cx="5832475" cy="863600"/>
          </a:xfrm>
          <a:prstGeom prst="rect">
            <a:avLst/>
          </a:prstGeom>
          <a:solidFill>
            <a:srgbClr val="FF6600"/>
          </a:solidFill>
          <a:ln w="28575">
            <a:noFill/>
          </a:ln>
          <a:effectLst>
            <a:outerShdw dist="107763" dir="18900000" algn="ctr" rotWithShape="0">
              <a:schemeClr val="bg2">
                <a:alpha val="50000"/>
              </a:schemeClr>
            </a:outerShdw>
          </a:effectLst>
        </p:spPr>
        <p:txBody>
          <a:bodyPr lIns="90000" tIns="46800" rIns="90000" bIns="46800" anchor="ctr" anchorCtr="0"/>
          <a:p>
            <a:pPr eaLnBrk="1" hangingPunct="1">
              <a:lnSpc>
                <a:spcPct val="90000"/>
              </a:lnSpc>
            </a:pPr>
            <a:br>
              <a:rPr lang="en-US" altLang="zh-CN" sz="3200" dirty="0">
                <a:solidFill>
                  <a:schemeClr val="bg1"/>
                </a:solidFill>
                <a:latin typeface="Frutiger 45 Light" pitchFamily="2" charset="0"/>
                <a:ea typeface="宋体" panose="02010600030101010101" pitchFamily="2" charset="-122"/>
              </a:rPr>
            </a:br>
            <a:r>
              <a:rPr lang="zh-CN" altLang="en-US" sz="3200" dirty="0">
                <a:solidFill>
                  <a:schemeClr val="bg1"/>
                </a:solidFill>
                <a:latin typeface="Frutiger 45 Light" pitchFamily="2" charset="0"/>
                <a:ea typeface="宋体" panose="02010600030101010101" pitchFamily="2" charset="-122"/>
              </a:rPr>
              <a:t>答疑时间</a:t>
            </a:r>
            <a:br>
              <a:rPr lang="en-US" altLang="zh-CN" sz="3200" dirty="0">
                <a:solidFill>
                  <a:schemeClr val="bg1"/>
                </a:solidFill>
                <a:latin typeface="Frutiger 45 Light" pitchFamily="2" charset="0"/>
                <a:ea typeface="宋体" panose="02010600030101010101" pitchFamily="2" charset="-122"/>
              </a:rPr>
            </a:br>
            <a:endParaRPr lang="zh-CN" altLang="en-US" sz="3200" dirty="0">
              <a:solidFill>
                <a:schemeClr val="bg1"/>
              </a:solidFill>
              <a:latin typeface="Frutiger 45 Light" pitchFamily="2" charset="0"/>
              <a:ea typeface="宋体" panose="02010600030101010101" pitchFamily="2"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45062" name="矩形 2"/>
          <p:cNvSpPr/>
          <p:nvPr/>
        </p:nvSpPr>
        <p:spPr>
          <a:xfrm>
            <a:off x="1908175" y="1612900"/>
            <a:ext cx="5370513" cy="830263"/>
          </a:xfrm>
          <a:prstGeom prst="rect">
            <a:avLst/>
          </a:prstGeom>
          <a:noFill/>
          <a:ln w="9525">
            <a:noFill/>
          </a:ln>
        </p:spPr>
        <p:txBody>
          <a:bodyPr>
            <a:spAutoFit/>
          </a:bodyPr>
          <a:p>
            <a:r>
              <a:rPr lang="zh-CN" altLang="en-US" sz="2400" dirty="0">
                <a:latin typeface="黑体" panose="02010609060101010101" pitchFamily="49" charset="-122"/>
                <a:ea typeface="黑体" panose="02010609060101010101" pitchFamily="49" charset="-122"/>
              </a:rPr>
              <a:t>说明会信息均可从研究生院门户网站</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“国际交流”板块下载</a:t>
            </a:r>
            <a:endParaRPr lang="zh-CN" altLang="en-US" sz="2400" dirty="0">
              <a:latin typeface="Arial" panose="020B0604020202020204" pitchFamily="34"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8" name="AutoShape 4"/>
          <p:cNvSpPr/>
          <p:nvPr/>
        </p:nvSpPr>
        <p:spPr>
          <a:xfrm>
            <a:off x="539750" y="981075"/>
            <a:ext cx="74882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一、国家建设高水平大学公派研究生项目介绍</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271" name="AutoShape 7"/>
          <p:cNvSpPr/>
          <p:nvPr/>
        </p:nvSpPr>
        <p:spPr>
          <a:xfrm>
            <a:off x="527050" y="2708275"/>
            <a:ext cx="7500938" cy="473075"/>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四、项目资助内容</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272" name="AutoShape 8"/>
          <p:cNvSpPr/>
          <p:nvPr/>
        </p:nvSpPr>
        <p:spPr>
          <a:xfrm>
            <a:off x="527050" y="3284538"/>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五、学校选拔办法及流程安排</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273" name="AutoShape 9"/>
          <p:cNvSpPr/>
          <p:nvPr/>
        </p:nvSpPr>
        <p:spPr>
          <a:xfrm>
            <a:off x="527050" y="3860800"/>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六、派出手续及在国外留学跟踪</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274" name="AutoShape 10"/>
          <p:cNvSpPr/>
          <p:nvPr/>
        </p:nvSpPr>
        <p:spPr>
          <a:xfrm>
            <a:off x="527050" y="4941888"/>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八、各学院项目负责及联系方式</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277" name="AutoShape 13"/>
          <p:cNvSpPr/>
          <p:nvPr/>
        </p:nvSpPr>
        <p:spPr>
          <a:xfrm>
            <a:off x="527050" y="1557338"/>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二、国家公派硕士研究生项目介绍</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11" name="AutoShape 7"/>
          <p:cNvSpPr/>
          <p:nvPr/>
        </p:nvSpPr>
        <p:spPr>
          <a:xfrm>
            <a:off x="527050" y="2133600"/>
            <a:ext cx="7500938" cy="473075"/>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三、外语水平要求</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2" name="AutoShape 10"/>
          <p:cNvSpPr/>
          <p:nvPr/>
        </p:nvSpPr>
        <p:spPr>
          <a:xfrm>
            <a:off x="527050" y="5516563"/>
            <a:ext cx="7500938"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九、</a:t>
            </a:r>
            <a:r>
              <a:rPr lang="en-US" altLang="zh-CN" sz="2800" dirty="0">
                <a:solidFill>
                  <a:schemeClr val="bg1"/>
                </a:solidFill>
                <a:latin typeface="黑体" panose="02010609060101010101" pitchFamily="49" charset="-122"/>
                <a:ea typeface="黑体" panose="02010609060101010101" pitchFamily="49" charset="-122"/>
              </a:rPr>
              <a:t>Q&amp;A</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3" name="AutoShape 10"/>
          <p:cNvSpPr/>
          <p:nvPr/>
        </p:nvSpPr>
        <p:spPr>
          <a:xfrm>
            <a:off x="511175" y="4437063"/>
            <a:ext cx="7502525"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七、提交申请材料注意事项</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out)">
                                      <p:cBhvr>
                                        <p:cTn id="7" dur="1000"/>
                                        <p:tgtEl>
                                          <p:spTgt spid="1126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circle(out)">
                                      <p:cBhvr>
                                        <p:cTn id="10" dur="1000"/>
                                        <p:tgtEl>
                                          <p:spTgt spid="11271"/>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circle(out)">
                                      <p:cBhvr>
                                        <p:cTn id="13" dur="1000"/>
                                        <p:tgtEl>
                                          <p:spTgt spid="1127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circle(out)">
                                      <p:cBhvr>
                                        <p:cTn id="16" dur="1000"/>
                                        <p:tgtEl>
                                          <p:spTgt spid="1127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circle(out)">
                                      <p:cBhvr>
                                        <p:cTn id="19" dur="1000"/>
                                        <p:tgtEl>
                                          <p:spTgt spid="11274"/>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1277"/>
                                        </p:tgtEl>
                                        <p:attrNameLst>
                                          <p:attrName>style.visibility</p:attrName>
                                        </p:attrNameLst>
                                      </p:cBhvr>
                                      <p:to>
                                        <p:strVal val="visible"/>
                                      </p:to>
                                    </p:set>
                                    <p:animEffect transition="in" filter="circle(out)">
                                      <p:cBhvr>
                                        <p:cTn id="22" dur="1000"/>
                                        <p:tgtEl>
                                          <p:spTgt spid="11277"/>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1000"/>
                                        <p:tgtEl>
                                          <p:spTgt spid="11"/>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1000"/>
                                        <p:tgtEl>
                                          <p:spTgt spid="12"/>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P spid="11272" grpId="0" animBg="1"/>
      <p:bldP spid="11273" grpId="0" animBg="1"/>
      <p:bldP spid="11274" grpId="0" animBg="1"/>
      <p:bldP spid="11277" grpId="0" bldLvl="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5"/>
          <p:cNvSpPr>
            <a:spLocks noGrp="1" noChangeArrowheads="1"/>
          </p:cNvSpPr>
          <p:nvPr>
            <p:ph type="body" idx="1"/>
          </p:nvPr>
        </p:nvSpPr>
        <p:spPr>
          <a:xfrm>
            <a:off x="539750" y="1412875"/>
            <a:ext cx="8353425" cy="3887788"/>
          </a:xfrm>
        </p:spPr>
        <p:txBody>
          <a:bodyPr vert="horz" wrap="square" lIns="91440" tIns="45720" rIns="91440" bIns="45720" numCol="1" anchor="t" anchorCtr="0" compatLnSpc="1"/>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选派类别、期限及人数</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联合培养博士研究生</a:t>
            </a:r>
            <a:endParaRPr kumimoji="0" lang="zh-CN" altLang="en-US" sz="2400" b="0" i="0" u="none" strike="noStrike" kern="1200" cap="none" spc="0" normalizeH="0" baseline="0" noProof="0" dirty="0" smtClean="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（攻读博士期间赴国外从事课题研究）</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2013</a:t>
            </a:r>
            <a:r>
              <a:rPr kumimoji="0" lang="zh-CN" altLang="en-US" sz="2400" b="0" i="0" u="none" strike="noStrike" kern="1200" cap="none" spc="0" normalizeH="0" baseline="0" noProof="0" dirty="0" smtClean="0">
                <a:ln>
                  <a:noFill/>
                </a:ln>
                <a:solidFill>
                  <a:srgbClr val="FF0000"/>
                </a:solidFill>
                <a:effectLst/>
                <a:uLnTx/>
                <a:uFillTx/>
                <a:latin typeface="+mn-lt"/>
                <a:ea typeface="+mn-ea"/>
                <a:cs typeface="+mn-cs"/>
              </a:rPr>
              <a:t>年我校</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90</a:t>
            </a:r>
            <a:r>
              <a:rPr kumimoji="0" lang="zh-CN" altLang="en-US" sz="2400" b="0" i="0" u="none" strike="noStrike" kern="1200" cap="none" spc="0" normalizeH="0" baseline="0" noProof="0" dirty="0" smtClean="0">
                <a:ln>
                  <a:noFill/>
                </a:ln>
                <a:solidFill>
                  <a:srgbClr val="FF0000"/>
                </a:solidFill>
                <a:effectLst/>
                <a:uLnTx/>
                <a:uFillTx/>
                <a:latin typeface="+mn-lt"/>
                <a:ea typeface="+mn-ea"/>
                <a:cs typeface="+mn-cs"/>
              </a:rPr>
              <a:t>个推荐名额</a:t>
            </a:r>
            <a:r>
              <a:rPr kumimoji="0" lang="en-US" altLang="zh-CN" sz="2400" b="0" i="0" u="none" strike="noStrike" kern="1200" cap="none" spc="0" normalizeH="0" baseline="0" noProof="0" dirty="0" smtClean="0">
                <a:ln>
                  <a:noFill/>
                </a:ln>
                <a:solidFill>
                  <a:srgbClr val="020202"/>
                </a:solidFill>
                <a:effectLst/>
                <a:uLnTx/>
                <a:uFillTx/>
                <a:latin typeface="+mn-lt"/>
                <a:ea typeface="+mn-ea"/>
                <a:cs typeface="+mn-cs"/>
              </a:rPr>
              <a:t>,</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  6--24</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个月。</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攻读博士学位研究生</a:t>
            </a:r>
            <a:endParaRPr kumimoji="0" lang="zh-CN" altLang="en-US" sz="2400" b="0" i="0" u="none" strike="noStrike" kern="1200" cap="none" spc="0" normalizeH="0" baseline="0" noProof="0" dirty="0" smtClean="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（赴国外攻读博士学位），面向全国公开选拔</a:t>
            </a:r>
            <a:r>
              <a:rPr kumimoji="0" lang="en-US" altLang="zh-CN" sz="2400" b="0" i="0" u="none" strike="noStrike" kern="1200" cap="none" spc="0" normalizeH="0" baseline="0" noProof="0" dirty="0" smtClean="0">
                <a:ln>
                  <a:noFill/>
                </a:ln>
                <a:solidFill>
                  <a:srgbClr val="020202"/>
                </a:solidFill>
                <a:effectLst/>
                <a:uLnTx/>
                <a:uFillTx/>
                <a:latin typeface="+mn-lt"/>
                <a:ea typeface="+mn-ea"/>
                <a:cs typeface="+mn-cs"/>
              </a:rPr>
              <a:t>	</a:t>
            </a:r>
            <a:endParaRPr kumimoji="0" lang="en-US" altLang="zh-CN" sz="2400" b="0" i="0" u="none" strike="noStrike" kern="1200" cap="none" spc="0" normalizeH="0" baseline="0" noProof="0" dirty="0" smtClean="0">
              <a:ln>
                <a:noFill/>
              </a:ln>
              <a:solidFill>
                <a:srgbClr val="020202"/>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rgbClr val="020202"/>
                </a:solidFill>
                <a:effectLst/>
                <a:uLnTx/>
                <a:uFillTx/>
                <a:latin typeface="+mn-lt"/>
                <a:ea typeface="+mn-ea"/>
                <a:cs typeface="+mn-cs"/>
              </a:rPr>
              <a:t>      </a:t>
            </a:r>
            <a:r>
              <a:rPr kumimoji="0" lang="zh-CN" altLang="en-US" sz="2400" b="0" i="0" u="none" strike="noStrike" kern="1200" cap="none" spc="0" normalizeH="0" baseline="0" noProof="0" dirty="0" smtClean="0">
                <a:ln>
                  <a:noFill/>
                </a:ln>
                <a:solidFill>
                  <a:srgbClr val="020202"/>
                </a:solidFill>
                <a:effectLst/>
                <a:uLnTx/>
                <a:uFillTx/>
                <a:latin typeface="+mn-lt"/>
                <a:ea typeface="+mn-ea"/>
                <a:cs typeface="+mn-cs"/>
              </a:rPr>
              <a:t>一般为</a:t>
            </a: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36--48</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个月。</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2013</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年向基金委上报</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146</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人，实际录取联合培养</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83</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人，攻读博士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41</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人</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AutoShape 4"/>
          <p:cNvSpPr/>
          <p:nvPr/>
        </p:nvSpPr>
        <p:spPr>
          <a:xfrm>
            <a:off x="539750" y="808038"/>
            <a:ext cx="7632700" cy="457200"/>
          </a:xfrm>
          <a:prstGeom prst="roundRect">
            <a:avLst>
              <a:gd name="adj" fmla="val 49106"/>
            </a:avLst>
          </a:prstGeom>
          <a:solidFill>
            <a:srgbClr val="FF6600"/>
          </a:solidFill>
          <a:ln w="28575" cap="flat" cmpd="sng">
            <a:solidFill>
              <a:schemeClr val="bg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l" eaLnBrk="1" hangingPunct="1"/>
            <a:r>
              <a:rPr lang="zh-CN" altLang="en-US" sz="2800" dirty="0">
                <a:solidFill>
                  <a:schemeClr val="bg1"/>
                </a:solidFill>
                <a:latin typeface="黑体" panose="02010609060101010101" pitchFamily="49" charset="-122"/>
                <a:ea typeface="黑体" panose="02010609060101010101" pitchFamily="49" charset="-122"/>
              </a:rPr>
              <a:t>一、国家建设高水平大学公派研究生项目介绍</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4"/>
          <p:cNvSpPr>
            <a:spLocks noGrp="1" noChangeArrowheads="1"/>
          </p:cNvSpPr>
          <p:nvPr>
            <p:ph type="body" idx="1"/>
          </p:nvPr>
        </p:nvSpPr>
        <p:spPr>
          <a:xfrm>
            <a:off x="539750" y="1557338"/>
            <a:ext cx="8207375" cy="5111750"/>
          </a:xfrm>
        </p:spPr>
        <p:txBody>
          <a:bodyPr vert="horz" wrap="square" lIns="91440" tIns="45720" rIns="91440" bIns="45720" numCol="1" anchor="t" anchorCtr="0" compatLnSpc="1"/>
          <a:lstStyle/>
          <a:p>
            <a:pPr marL="457200" marR="0" lvl="0" indent="-457200" algn="l" defTabSz="914400" rtl="0" eaLnBrk="1" fontAlgn="base" latinLnBrk="0" hangingPunct="1">
              <a:lnSpc>
                <a:spcPct val="90000"/>
              </a:lnSpc>
              <a:spcBef>
                <a:spcPct val="20000"/>
              </a:spcBef>
              <a:spcAft>
                <a:spcPct val="0"/>
              </a:spcAft>
              <a:buClrTx/>
              <a:buSzTx/>
              <a:buFont typeface="+mj-ea"/>
              <a:buAutoNum type="circleNumDbPlain"/>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坚持“三个一流”原则，选拔</a:t>
            </a:r>
            <a:r>
              <a:rPr kumimoji="0" lang="zh-CN" altLang="en-US" sz="2400" b="0" i="0" u="none" strike="noStrike" kern="1200" cap="none" spc="0" normalizeH="0" baseline="0" noProof="0" dirty="0" smtClean="0">
                <a:ln>
                  <a:noFill/>
                </a:ln>
                <a:solidFill>
                  <a:srgbClr val="FF3300"/>
                </a:solidFill>
                <a:effectLst/>
                <a:uLnTx/>
                <a:uFillTx/>
                <a:latin typeface="+mn-ea"/>
                <a:ea typeface="+mn-ea"/>
                <a:cs typeface="+mn-cs"/>
              </a:rPr>
              <a:t>一流学生</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派往教育、科技发达的国家和地区的</a:t>
            </a:r>
            <a:r>
              <a:rPr kumimoji="0" lang="zh-CN" altLang="en-US" sz="2400" b="0" i="0" u="none" strike="noStrike" kern="1200" cap="none" spc="0" normalizeH="0" baseline="0" noProof="0" dirty="0" smtClean="0">
                <a:ln>
                  <a:noFill/>
                </a:ln>
                <a:solidFill>
                  <a:srgbClr val="FF3300"/>
                </a:solidFill>
                <a:effectLst/>
                <a:uLnTx/>
                <a:uFillTx/>
                <a:latin typeface="+mn-ea"/>
                <a:ea typeface="+mn-ea"/>
                <a:cs typeface="+mn-cs"/>
              </a:rPr>
              <a:t>一流院校、专业</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（尽量学校世界排名前</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200</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名），师从</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一流导师</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（如国外导师同时为国内高校特聘、客座教授，或国内外导师为同一教授时，不能作为申请人的国外导师）。不含港、澳、台等地区的院校。</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 typeface="+mj-ea"/>
              <a:buAutoNum type="circleNumDbPlain" startAt="2"/>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主要面向</a:t>
            </a:r>
            <a:r>
              <a:rPr kumimoji="0" lang="zh-CN" altLang="en-US" sz="2400" b="0" i="0" u="none" strike="noStrike" kern="1200" cap="none" spc="0" normalizeH="0" baseline="0" noProof="0" dirty="0" smtClean="0">
                <a:ln>
                  <a:noFill/>
                </a:ln>
                <a:solidFill>
                  <a:srgbClr val="FF3300"/>
                </a:solidFill>
                <a:effectLst/>
                <a:uLnTx/>
                <a:uFillTx/>
                <a:latin typeface="+mn-ea"/>
                <a:ea typeface="+mn-ea"/>
                <a:cs typeface="+mn-cs"/>
              </a:rPr>
              <a:t>能源、资源、环境、农业、制造、信息等关键领域及生命、空间、海洋、纳米及新材料等战略领域和人文及应用社会科学。</a:t>
            </a:r>
            <a:endParaRPr kumimoji="0" lang="zh-CN" altLang="en-US" sz="2400" b="0" i="0" u="none" strike="noStrike" kern="1200" cap="none" spc="0" normalizeH="0" baseline="0" noProof="0" dirty="0" smtClean="0">
              <a:ln>
                <a:noFill/>
              </a:ln>
              <a:solidFill>
                <a:srgbClr val="FF33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rgbClr val="FF3300"/>
                </a:solidFill>
                <a:effectLst/>
                <a:uLnTx/>
                <a:uFillTx/>
                <a:latin typeface="+mn-ea"/>
                <a:ea typeface="+mn-ea"/>
                <a:cs typeface="+mn-cs"/>
              </a:rPr>
              <a:t>       </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   </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12291" name="矩形 1"/>
          <p:cNvSpPr/>
          <p:nvPr/>
        </p:nvSpPr>
        <p:spPr>
          <a:xfrm>
            <a:off x="3671888" y="3275013"/>
            <a:ext cx="1800225" cy="307975"/>
          </a:xfrm>
          <a:prstGeom prst="rect">
            <a:avLst/>
          </a:prstGeom>
          <a:noFill/>
          <a:ln w="9525">
            <a:noFill/>
          </a:ln>
        </p:spPr>
        <p:txBody>
          <a:bodyPr wrap="none">
            <a:spAutoFit/>
          </a:bodyPr>
          <a:p>
            <a:pPr eaLnBrk="1" hangingPunct="1"/>
            <a:r>
              <a:rPr lang="zh-CN" altLang="en-US" sz="1400" dirty="0">
                <a:solidFill>
                  <a:schemeClr val="bg1"/>
                </a:solidFill>
                <a:latin typeface="黑体" panose="02010609060101010101" pitchFamily="49" charset="-122"/>
                <a:ea typeface="黑体" panose="02010609060101010101" pitchFamily="49" charset="-122"/>
              </a:rPr>
              <a:t>选派原则、派出专业</a:t>
            </a:r>
            <a:endParaRPr lang="zh-CN" altLang="en-US" sz="1400" dirty="0">
              <a:solidFill>
                <a:schemeClr val="bg1"/>
              </a:solidFill>
              <a:latin typeface="黑体" panose="02010609060101010101" pitchFamily="49" charset="-122"/>
              <a:ea typeface="黑体" panose="02010609060101010101" pitchFamily="49" charset="-122"/>
            </a:endParaRPr>
          </a:p>
        </p:txBody>
      </p:sp>
      <p:sp>
        <p:nvSpPr>
          <p:cNvPr id="12292" name="矩形 2"/>
          <p:cNvSpPr/>
          <p:nvPr/>
        </p:nvSpPr>
        <p:spPr>
          <a:xfrm>
            <a:off x="468313" y="765175"/>
            <a:ext cx="4187825" cy="461963"/>
          </a:xfrm>
          <a:prstGeom prst="rect">
            <a:avLst/>
          </a:prstGeom>
          <a:noFill/>
          <a:ln w="9525">
            <a:noFill/>
          </a:ln>
        </p:spPr>
        <p:txBody>
          <a:bodyPr>
            <a:spAutoFit/>
          </a:bodyPr>
          <a:p>
            <a:pPr eaLnBrk="1" hangingPunct="1"/>
            <a:r>
              <a:rPr lang="en-US" altLang="zh-CN" sz="2400" dirty="0">
                <a:latin typeface="黑体" panose="02010609060101010101" pitchFamily="49" charset="-122"/>
                <a:ea typeface="黑体" panose="02010609060101010101" pitchFamily="49" charset="-122"/>
              </a:rPr>
              <a:t>2. </a:t>
            </a:r>
            <a:r>
              <a:rPr lang="zh-CN" altLang="en-US" sz="2400" dirty="0">
                <a:latin typeface="黑体" panose="02010609060101010101" pitchFamily="49" charset="-122"/>
                <a:ea typeface="黑体" panose="02010609060101010101" pitchFamily="49" charset="-122"/>
              </a:rPr>
              <a:t>选派原则、派出专业</a:t>
            </a:r>
            <a:endParaRPr lang="zh-CN" altLang="en-US" sz="2400" dirty="0">
              <a:latin typeface="黑体" panose="02010609060101010101" pitchFamily="49" charset="-122"/>
              <a:ea typeface="黑体" panose="02010609060101010101" pitchFamily="49" charset="-122"/>
            </a:endParaRPr>
          </a:p>
        </p:txBody>
      </p:sp>
      <p:sp>
        <p:nvSpPr>
          <p:cNvPr id="4" name="灯片编号占位符 3"/>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idx="4294967295"/>
          </p:nvPr>
        </p:nvSpPr>
        <p:spPr>
          <a:xfrm>
            <a:off x="1476375" y="549275"/>
            <a:ext cx="6084888" cy="652463"/>
          </a:xfrm>
          <a:ln/>
        </p:spPr>
        <p:txBody>
          <a:bodyPr vert="horz" wrap="square" lIns="91440" tIns="45720" rIns="91440" bIns="45720" anchor="ctr" anchorCtr="0"/>
          <a:p>
            <a:pPr eaLnBrk="1" hangingPunct="1"/>
            <a:r>
              <a:rPr lang="zh-CN" altLang="en-US" sz="2800" b="1" dirty="0">
                <a:solidFill>
                  <a:srgbClr val="FF0000"/>
                </a:solidFill>
                <a:latin typeface="黑体" panose="02010609060101010101" pitchFamily="49" charset="-122"/>
                <a:ea typeface="黑体" panose="02010609060101010101" pitchFamily="49" charset="-122"/>
              </a:rPr>
              <a:t>三个“一流”原则</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9219" name="Rectangle 3"/>
          <p:cNvSpPr>
            <a:spLocks noGrp="1" noChangeArrowheads="1"/>
          </p:cNvSpPr>
          <p:nvPr>
            <p:ph type="body" idx="1"/>
          </p:nvPr>
        </p:nvSpPr>
        <p:spPr>
          <a:xfrm>
            <a:off x="539750" y="1268413"/>
            <a:ext cx="8435975" cy="525780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一流的学生；</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一流的国外院校、专业：</a:t>
            </a:r>
            <a:b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b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学校根据排名（排名</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200</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名、最好</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100</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名</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可参考英国泰晤士报；上海交通大学公布的世界大学排名）；</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一流的国外导师</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导师告知、网站查询 （在国际学会上担任重要角色、在国际大会上做过特邀报告、在国际一流期刊发表过许多学术论文的等）。</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rgbClr val="F60404"/>
                </a:solidFill>
                <a:effectLst/>
                <a:uLnTx/>
                <a:uFillTx/>
                <a:latin typeface="+mn-ea"/>
                <a:ea typeface="+mn-ea"/>
                <a:cs typeface="+mn-cs"/>
              </a:rPr>
              <a:t>注意</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1</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、同一国外指导教师同一年度内接受中国留学人员的数量不宜过多。</a:t>
            </a: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2</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、不建议选择同时为国内高校特聘的教授或客座教授为国外指导教师。</a:t>
            </a: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3</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CSC</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评审专家将对国外指导教师的资质水平进行评估。</a:t>
            </a:r>
            <a:endParaRPr kumimoji="0" lang="en-US" altLang="zh-CN" sz="2400" b="0"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mn-ea"/>
                <a:ea typeface="+mn-ea"/>
                <a:cs typeface="+mn-cs"/>
              </a:rPr>
              <a:t>	 </a:t>
            </a:r>
            <a:r>
              <a:rPr kumimoji="0" lang="en-US" altLang="zh-CN" sz="2400" b="0" i="0" u="none" strike="noStrike" kern="1200" cap="none" spc="0" normalizeH="0" baseline="0" noProof="0" dirty="0" smtClean="0">
                <a:ln>
                  <a:noFill/>
                </a:ln>
                <a:solidFill>
                  <a:srgbClr val="FF0000"/>
                </a:solidFill>
                <a:effectLst/>
                <a:uLnTx/>
                <a:uFillTx/>
                <a:latin typeface="+mn-ea"/>
                <a:ea typeface="+mn-ea"/>
                <a:cs typeface="+mn-cs"/>
              </a:rPr>
              <a:t> 4</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、对于申请高龄导师需慎重。</a:t>
            </a:r>
            <a:endParaRPr kumimoji="0" lang="zh-CN" altLang="en-US" sz="2400" b="0" i="0" u="none" strike="noStrike" kern="1200" cap="none" spc="0" normalizeH="0" baseline="0" noProof="0" dirty="0" smtClean="0">
              <a:ln>
                <a:noFill/>
              </a:ln>
              <a:solidFill>
                <a:srgbClr val="FF0000"/>
              </a:solidFill>
              <a:effectLst/>
              <a:uLnTx/>
              <a:uFillTx/>
              <a:latin typeface="+mn-ea"/>
              <a:ea typeface="+mn-ea"/>
              <a:cs typeface="+mn-cs"/>
            </a:endParaRPr>
          </a:p>
        </p:txBody>
      </p:sp>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4" name="Rectangle 4"/>
          <p:cNvSpPr>
            <a:spLocks noGrp="1" noChangeArrowheads="1"/>
          </p:cNvSpPr>
          <p:nvPr>
            <p:ph type="body" idx="1"/>
          </p:nvPr>
        </p:nvSpPr>
        <p:spPr>
          <a:xfrm>
            <a:off x="719138" y="1484313"/>
            <a:ext cx="8137525" cy="4897438"/>
          </a:xfrm>
        </p:spPr>
        <p:txBody>
          <a:bodyPr vert="horz" wrap="square" lIns="91440" tIns="45720" rIns="91440" bIns="45720" numCol="1" anchor="t" anchorCtr="0" compatLnSpc="1">
            <a:noAutofit/>
          </a:bodyPr>
          <a:p>
            <a:pPr marL="457200" indent="-457200" eaLnBrk="1" hangingPunct="1">
              <a:lnSpc>
                <a:spcPct val="90000"/>
              </a:lnSpc>
              <a:spcBef>
                <a:spcPts val="575"/>
              </a:spcBef>
              <a:buFontTx/>
              <a:buAutoNum type="circleNumDbPlain"/>
            </a:pPr>
            <a:r>
              <a:rPr lang="zh-CN" altLang="en-US" sz="2400" b="1" dirty="0">
                <a:latin typeface="宋体" panose="02010600030101010101" pitchFamily="2" charset="-122"/>
              </a:rPr>
              <a:t>导师合作</a:t>
            </a:r>
            <a:r>
              <a:rPr lang="zh-CN" altLang="en-US" sz="2400" dirty="0">
                <a:latin typeface="宋体" panose="02010600030101010101" pitchFamily="2" charset="-122"/>
              </a:rPr>
              <a:t>：通过各学院（系、所）研究生导师与国外院校的合作渠道选派；</a:t>
            </a:r>
            <a:r>
              <a:rPr lang="zh-CN" altLang="en-US" sz="2400" dirty="0">
                <a:solidFill>
                  <a:srgbClr val="FF0000"/>
                </a:solidFill>
                <a:latin typeface="宋体" panose="02010600030101010101" pitchFamily="2" charset="-122"/>
              </a:rPr>
              <a:t>重点支持申请人利用国内外导师间已有的科研合作项目</a:t>
            </a:r>
            <a:r>
              <a:rPr lang="en-US" altLang="zh-CN" sz="2400" dirty="0">
                <a:solidFill>
                  <a:srgbClr val="FF0000"/>
                </a:solidFill>
                <a:latin typeface="宋体" panose="02010600030101010101" pitchFamily="2" charset="-122"/>
              </a:rPr>
              <a:t>/</a:t>
            </a:r>
            <a:r>
              <a:rPr lang="zh-CN" altLang="en-US" sz="2400" dirty="0">
                <a:solidFill>
                  <a:srgbClr val="FF0000"/>
                </a:solidFill>
                <a:latin typeface="宋体" panose="02010600030101010101" pitchFamily="2" charset="-122"/>
              </a:rPr>
              <a:t>渠道赴国外进行联合培养，不主张学生自行联系。</a:t>
            </a:r>
            <a:endParaRPr lang="en-US" altLang="zh-CN" sz="2400" dirty="0">
              <a:solidFill>
                <a:srgbClr val="FF0000"/>
              </a:solidFill>
              <a:latin typeface="宋体" panose="02010600030101010101" pitchFamily="2" charset="-122"/>
            </a:endParaRPr>
          </a:p>
          <a:p>
            <a:pPr marL="457200" indent="-457200" eaLnBrk="1" hangingPunct="1">
              <a:lnSpc>
                <a:spcPct val="90000"/>
              </a:lnSpc>
              <a:spcBef>
                <a:spcPts val="575"/>
              </a:spcBef>
              <a:buFontTx/>
              <a:buAutoNum type="circleNumDbPlain"/>
            </a:pPr>
            <a:endParaRPr lang="en-US" altLang="zh-CN" sz="2400" dirty="0">
              <a:solidFill>
                <a:srgbClr val="FF0000"/>
              </a:solidFill>
              <a:latin typeface="宋体" panose="02010600030101010101" pitchFamily="2" charset="-122"/>
            </a:endParaRPr>
          </a:p>
          <a:p>
            <a:pPr marL="457200" indent="-457200" eaLnBrk="1" hangingPunct="1">
              <a:lnSpc>
                <a:spcPct val="90000"/>
              </a:lnSpc>
              <a:spcBef>
                <a:spcPts val="575"/>
              </a:spcBef>
              <a:buFontTx/>
              <a:buAutoNum type="circleNumDbPlain"/>
            </a:pPr>
            <a:r>
              <a:rPr lang="zh-CN" altLang="en-US" sz="2400" b="1" dirty="0">
                <a:latin typeface="宋体" panose="02010600030101010101" pitchFamily="2" charset="-122"/>
              </a:rPr>
              <a:t>国家留学基金委专项</a:t>
            </a:r>
            <a:r>
              <a:rPr lang="zh-CN" altLang="en-US" sz="2400" dirty="0">
                <a:latin typeface="宋体" panose="02010600030101010101" pitchFamily="2" charset="-122"/>
              </a:rPr>
              <a:t>：现有合作协议</a:t>
            </a:r>
            <a:r>
              <a:rPr lang="en-US" altLang="zh-CN" sz="2400" b="1" dirty="0">
                <a:latin typeface="宋体" panose="02010600030101010101" pitchFamily="2" charset="-122"/>
              </a:rPr>
              <a:t>149</a:t>
            </a:r>
            <a:r>
              <a:rPr lang="zh-CN" altLang="en-US" sz="2400" dirty="0">
                <a:latin typeface="宋体" panose="02010600030101010101" pitchFamily="2" charset="-122"/>
              </a:rPr>
              <a:t>个，鼓励利用留学基金委与国外教育、科研机构合作项目渠道派出</a:t>
            </a:r>
            <a:endParaRPr lang="en-US" altLang="zh-CN" sz="2400" dirty="0">
              <a:latin typeface="宋体" panose="02010600030101010101" pitchFamily="2" charset="-122"/>
            </a:endParaRPr>
          </a:p>
          <a:p>
            <a:pPr marL="457200" indent="-457200" eaLnBrk="1" hangingPunct="1">
              <a:lnSpc>
                <a:spcPct val="90000"/>
              </a:lnSpc>
              <a:spcBef>
                <a:spcPts val="575"/>
              </a:spcBef>
              <a:buNone/>
            </a:pPr>
            <a:r>
              <a:rPr lang="en-US" altLang="zh-CN" sz="2400" b="1" i="1" dirty="0">
                <a:latin typeface="宋体" panose="02010600030101010101" pitchFamily="2" charset="-122"/>
              </a:rPr>
              <a:t>   </a:t>
            </a:r>
            <a:endParaRPr lang="en-US" altLang="zh-CN" sz="2400" dirty="0">
              <a:latin typeface="宋体" panose="02010600030101010101" pitchFamily="2" charset="-122"/>
            </a:endParaRPr>
          </a:p>
          <a:p>
            <a:pPr marL="457200" indent="-457200" eaLnBrk="1" hangingPunct="1">
              <a:lnSpc>
                <a:spcPct val="90000"/>
              </a:lnSpc>
              <a:spcBef>
                <a:spcPts val="575"/>
              </a:spcBef>
              <a:buNone/>
            </a:pPr>
            <a:endParaRPr lang="en-US" altLang="zh-CN" sz="2400" dirty="0">
              <a:latin typeface="宋体" panose="02010600030101010101" pitchFamily="2" charset="-122"/>
            </a:endParaRPr>
          </a:p>
          <a:p>
            <a:pPr marL="457200" indent="-457200" eaLnBrk="1" hangingPunct="1">
              <a:lnSpc>
                <a:spcPct val="90000"/>
              </a:lnSpc>
              <a:spcBef>
                <a:spcPts val="575"/>
              </a:spcBef>
              <a:buFontTx/>
              <a:buAutoNum type="circleNumDbPlain" startAt="3"/>
            </a:pPr>
            <a:r>
              <a:rPr lang="zh-CN" altLang="en-US" sz="2400" b="1" dirty="0">
                <a:latin typeface="宋体" panose="02010600030101010101" pitchFamily="2" charset="-122"/>
              </a:rPr>
              <a:t>与同济合作院校</a:t>
            </a:r>
            <a:r>
              <a:rPr lang="zh-CN" altLang="en-US" sz="2400" dirty="0">
                <a:latin typeface="宋体" panose="02010600030101010101" pitchFamily="2" charset="-122"/>
              </a:rPr>
              <a:t>：利用我校与国外一流院校签署合作协议的国外院校</a:t>
            </a:r>
            <a:endParaRPr lang="en-US" altLang="zh-CN" sz="2400" dirty="0">
              <a:latin typeface="宋体" panose="02010600030101010101" pitchFamily="2" charset="-122"/>
            </a:endParaRPr>
          </a:p>
          <a:p>
            <a:pPr marL="457200" indent="-457200" eaLnBrk="1" hangingPunct="1">
              <a:lnSpc>
                <a:spcPct val="90000"/>
              </a:lnSpc>
              <a:spcBef>
                <a:spcPts val="575"/>
              </a:spcBef>
              <a:buFontTx/>
              <a:buNone/>
            </a:pPr>
            <a:r>
              <a:rPr lang="en-US" altLang="zh-CN" sz="2400" b="1" i="1" dirty="0">
                <a:latin typeface="宋体" panose="02010600030101010101" pitchFamily="2" charset="-122"/>
              </a:rPr>
              <a:t>  </a:t>
            </a:r>
            <a:r>
              <a:rPr lang="zh-CN" altLang="en-US" sz="2000" b="1" dirty="0">
                <a:latin typeface="宋体" panose="02010600030101010101" pitchFamily="2" charset="-122"/>
              </a:rPr>
              <a:t>参见校外事办公室网页提供的同济大学与国外</a:t>
            </a:r>
            <a:r>
              <a:rPr lang="en-US" altLang="zh-CN" sz="2000" b="1" dirty="0">
                <a:latin typeface="宋体" panose="02010600030101010101" pitchFamily="2" charset="-122"/>
              </a:rPr>
              <a:t>(</a:t>
            </a:r>
            <a:r>
              <a:rPr lang="zh-CN" altLang="en-US" sz="2000" b="1" dirty="0">
                <a:latin typeface="宋体" panose="02010600030101010101" pitchFamily="2" charset="-122"/>
              </a:rPr>
              <a:t>地区</a:t>
            </a:r>
            <a:r>
              <a:rPr lang="en-US" altLang="zh-CN" sz="2000" b="1" dirty="0">
                <a:latin typeface="宋体" panose="02010600030101010101" pitchFamily="2" charset="-122"/>
              </a:rPr>
              <a:t>)</a:t>
            </a:r>
            <a:r>
              <a:rPr lang="zh-CN" altLang="en-US" sz="2000" b="1" dirty="0">
                <a:latin typeface="宋体" panose="02010600030101010101" pitchFamily="2" charset="-122"/>
              </a:rPr>
              <a:t>签订校际协议</a:t>
            </a:r>
            <a:r>
              <a:rPr lang="en-US" altLang="zh-CN" sz="2000" b="1" dirty="0">
                <a:latin typeface="宋体" panose="02010600030101010101" pitchFamily="2" charset="-122"/>
              </a:rPr>
              <a:t> </a:t>
            </a:r>
            <a:endParaRPr lang="zh-CN" altLang="en-US" sz="2000" b="1" dirty="0">
              <a:latin typeface="宋体" panose="02010600030101010101" pitchFamily="2" charset="-122"/>
            </a:endParaRPr>
          </a:p>
        </p:txBody>
      </p:sp>
      <p:sp>
        <p:nvSpPr>
          <p:cNvPr id="14339" name="矩形 1"/>
          <p:cNvSpPr/>
          <p:nvPr/>
        </p:nvSpPr>
        <p:spPr>
          <a:xfrm>
            <a:off x="468313" y="836613"/>
            <a:ext cx="4319587" cy="461962"/>
          </a:xfrm>
          <a:prstGeom prst="rect">
            <a:avLst/>
          </a:prstGeom>
          <a:noFill/>
          <a:ln w="9525">
            <a:noFill/>
          </a:ln>
        </p:spPr>
        <p:txBody>
          <a:bodyPr>
            <a:spAutoFit/>
          </a:bodyPr>
          <a:p>
            <a:pPr algn="l" eaLnBrk="1" hangingPunct="1"/>
            <a:r>
              <a:rPr lang="en-US" altLang="zh-CN" sz="2400" dirty="0">
                <a:latin typeface="黑体" panose="02010609060101010101" pitchFamily="49" charset="-122"/>
                <a:ea typeface="黑体" panose="02010609060101010101" pitchFamily="49" charset="-122"/>
              </a:rPr>
              <a:t>3. </a:t>
            </a:r>
            <a:r>
              <a:rPr lang="zh-CN" altLang="en-US" sz="2400" dirty="0">
                <a:latin typeface="黑体" panose="02010609060101010101" pitchFamily="49" charset="-122"/>
                <a:ea typeface="黑体" panose="02010609060101010101" pitchFamily="49" charset="-122"/>
              </a:rPr>
              <a:t>派出渠道及院校</a:t>
            </a:r>
            <a:endParaRPr lang="zh-CN" altLang="en-US" sz="2400" dirty="0">
              <a:latin typeface="黑体" panose="02010609060101010101" pitchFamily="49" charset="-122"/>
              <a:ea typeface="黑体" panose="02010609060101010101" pitchFamily="49" charset="-122"/>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Rectangle 4"/>
          <p:cNvSpPr>
            <a:spLocks noGrp="1" noChangeArrowheads="1"/>
          </p:cNvSpPr>
          <p:nvPr>
            <p:ph type="body" idx="1"/>
          </p:nvPr>
        </p:nvSpPr>
        <p:spPr>
          <a:xfrm>
            <a:off x="827088" y="1336675"/>
            <a:ext cx="7993063" cy="5260975"/>
          </a:xfrm>
        </p:spPr>
        <p:txBody>
          <a:bodyPr vert="horz" wrap="square" lIns="91440" tIns="45720" rIns="91440" bIns="45720" numCol="1" anchor="t" anchorCtr="0" compatLnSpc="1">
            <a:normAutofit/>
          </a:bodyPr>
          <a:lstStyle/>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申请人的基本条件和要求如下：</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具有中国国籍，热爱祖国，热爱社会主义，具有良好的政治素质，无违法违纪记录，具有学成回国为祖国建设服务的事业心和责任感；</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FF6600"/>
                </a:solidFill>
                <a:effectLst/>
                <a:uLnTx/>
                <a:uFillTx/>
                <a:latin typeface="+mn-ea"/>
                <a:ea typeface="+mn-ea"/>
                <a:cs typeface="+mn-cs"/>
              </a:rPr>
              <a:t>身心健康</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，具有扎实的专业基础，较强的学习、科研能力和国际交流能力，综合素质良好，学习成绩优异，工作业绩突出，具有较强的发展潜力；</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外语水平符合要求（见后详述）；</a:t>
            </a:r>
            <a:endParaRPr kumimoji="0" lang="zh-CN" altLang="en-US"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申请时年龄不超过</a:t>
            </a:r>
            <a:r>
              <a:rPr kumimoji="0" lang="en-US" altLang="zh-CN" sz="2400" b="0" i="0" u="none" strike="noStrike" kern="1200" cap="none" spc="0" normalizeH="0" baseline="0" noProof="0" dirty="0" smtClean="0">
                <a:ln>
                  <a:noFill/>
                </a:ln>
                <a:solidFill>
                  <a:schemeClr val="tx1"/>
                </a:solidFill>
                <a:effectLst/>
                <a:uLnTx/>
                <a:uFillTx/>
                <a:latin typeface="+mn-ea"/>
                <a:ea typeface="+mn-ea"/>
                <a:cs typeface="+mn-cs"/>
              </a:rPr>
              <a:t>35</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岁（</a:t>
            </a:r>
            <a:r>
              <a:rPr kumimoji="0" lang="zh-CN" altLang="en-US" sz="2400" b="0" i="0" u="none" strike="noStrike" kern="1200" cap="none" spc="0" normalizeH="0" baseline="0" noProof="0" dirty="0" smtClean="0">
                <a:ln>
                  <a:noFill/>
                </a:ln>
                <a:solidFill>
                  <a:srgbClr val="FF0000"/>
                </a:solidFill>
                <a:effectLst/>
                <a:uLnTx/>
                <a:uFillTx/>
                <a:latin typeface="+mn-ea"/>
                <a:ea typeface="+mn-ea"/>
                <a:cs typeface="+mn-cs"/>
              </a:rPr>
              <a:t>以申请截止时间为准）</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90000"/>
              </a:lnSpc>
              <a:spcBef>
                <a:spcPts val="58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申请通</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过留学基金委与国外有关教育、科研机构合作项目派出者，还需满足合作项目要求的其它条件；</a:t>
            </a:r>
            <a:endParaRPr kumimoji="0" lang="en-US" altLang="zh-CN" sz="24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15363" name="矩形 1"/>
          <p:cNvSpPr/>
          <p:nvPr/>
        </p:nvSpPr>
        <p:spPr>
          <a:xfrm>
            <a:off x="492125" y="668338"/>
            <a:ext cx="4295775" cy="461962"/>
          </a:xfrm>
          <a:prstGeom prst="rect">
            <a:avLst/>
          </a:prstGeom>
          <a:noFill/>
          <a:ln w="9525">
            <a:noFill/>
          </a:ln>
        </p:spPr>
        <p:txBody>
          <a:bodyPr>
            <a:spAutoFit/>
          </a:bodyPr>
          <a:p>
            <a:pPr algn="l" eaLnBrk="1" hangingPunct="1"/>
            <a:r>
              <a:rPr lang="en-US" altLang="zh-CN" sz="2400" dirty="0">
                <a:latin typeface="黑体" panose="02010609060101010101" pitchFamily="49" charset="-122"/>
                <a:ea typeface="黑体" panose="02010609060101010101" pitchFamily="49" charset="-122"/>
              </a:rPr>
              <a:t>4. </a:t>
            </a:r>
            <a:r>
              <a:rPr lang="zh-CN" altLang="en-US" sz="2400" dirty="0">
                <a:latin typeface="黑体" panose="02010609060101010101" pitchFamily="49" charset="-122"/>
                <a:ea typeface="黑体" panose="02010609060101010101" pitchFamily="49" charset="-122"/>
              </a:rPr>
              <a:t>申请条件 </a:t>
            </a:r>
            <a:endParaRPr lang="zh-CN" altLang="en-US" sz="2400" dirty="0">
              <a:latin typeface="黑体" panose="02010609060101010101" pitchFamily="49" charset="-122"/>
              <a:ea typeface="黑体" panose="02010609060101010101" pitchFamily="49" charset="-122"/>
            </a:endParaRPr>
          </a:p>
        </p:txBody>
      </p:sp>
      <p:sp>
        <p:nvSpPr>
          <p:cNvPr id="3" name="灯片编号占位符 2"/>
          <p:cNvSpPr txBox="1">
            <a:spLocks noGrp="1"/>
          </p:cNvSpPr>
          <p:nvPr>
            <p:ph type="sldNum" sz="quarter" idx="12"/>
          </p:nvPr>
        </p:nvSpPr>
        <p:spPr>
          <a:noFill/>
        </p:spPr>
        <p:txBody>
          <a:bodyPr vert="horz" lIns="91440" tIns="45720" rIns="91440" bIns="45720" rtlCol="0" anchor="ctr"/>
          <a:lstStyle>
            <a:lvl1pPr marL="0" lvl="0"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defRPr>
            </a:lvl1pPr>
            <a:lvl2pPr marL="457200" lvl="1"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2pPr>
            <a:lvl3pPr marL="914400" lvl="2"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3pPr>
            <a:lvl4pPr marL="1371600" lvl="3"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4pPr>
            <a:lvl5pPr marL="1828800" lvl="4" indent="0" algn="ctr" defTabSz="914400" rtl="0" eaLnBrk="0" fontAlgn="base" latinLnBrk="0" hangingPunct="0">
              <a:lnSpc>
                <a:spcPct val="100000"/>
              </a:lnSpc>
              <a:spcBef>
                <a:spcPct val="0"/>
              </a:spcBef>
              <a:spcAft>
                <a:spcPct val="0"/>
              </a:spcAft>
              <a:buNone/>
              <a:defRPr sz="1300" b="1" i="0" u="none" kern="1200" baseline="0">
                <a:solidFill>
                  <a:schemeClr val="tx1"/>
                </a:solidFill>
                <a:latin typeface="Arial" panose="020B0604020202020204" pitchFamily="34" charset="0"/>
                <a:ea typeface="华文细黑" pitchFamily="2" charset="-122"/>
                <a:cs typeface="+mn-cs"/>
              </a:defRPr>
            </a:lvl5pPr>
          </a:lstStyle>
          <a:p>
            <a:pPr lvl="0" algn="r">
              <a:buNone/>
            </a:pP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Tree>
  </p:cSld>
  <p:clrMapOvr>
    <a:masterClrMapping/>
  </p:clrMapOvr>
  <p:transition>
    <p:random/>
  </p:transition>
</p:sld>
</file>

<file path=ppt/theme/theme1.xml><?xml version="1.0" encoding="utf-8"?>
<a:theme xmlns:a="http://schemas.openxmlformats.org/drawingml/2006/main" name="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Template>
  <TotalTime>0</TotalTime>
  <Words>7558</Words>
  <Application>WPS 演示</Application>
  <PresentationFormat>全屏显示(4:3)</PresentationFormat>
  <Paragraphs>692</Paragraphs>
  <Slides>38</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38</vt:i4>
      </vt:variant>
    </vt:vector>
  </HeadingPairs>
  <TitlesOfParts>
    <vt:vector size="62" baseType="lpstr">
      <vt:lpstr>Arial</vt:lpstr>
      <vt:lpstr>宋体</vt:lpstr>
      <vt:lpstr>Wingdings</vt:lpstr>
      <vt:lpstr>华文细黑</vt:lpstr>
      <vt:lpstr>微软雅黑</vt:lpstr>
      <vt:lpstr>Calibri</vt:lpstr>
      <vt:lpstr>黑体</vt:lpstr>
      <vt:lpstr>华文新魏</vt:lpstr>
      <vt:lpstr>楷体_GB2312</vt:lpstr>
      <vt:lpstr>新宋体</vt:lpstr>
      <vt:lpstr>Times New Roman</vt:lpstr>
      <vt:lpstr>Georgia</vt:lpstr>
      <vt:lpstr>Zapf Dingbats</vt:lpstr>
      <vt:lpstr>华文仿宋</vt:lpstr>
      <vt:lpstr>仿宋</vt:lpstr>
      <vt:lpstr>楷体</vt:lpstr>
      <vt:lpstr>Frutiger 45 Light</vt:lpstr>
      <vt:lpstr>Arial Unicode MS</vt:lpstr>
      <vt:lpstr>华文仿宋</vt:lpstr>
      <vt:lpstr>方正仿宋_GB2312</vt:lpstr>
      <vt:lpstr>Zapf Renaissance Antiqua Light</vt:lpstr>
      <vt:lpstr>汉仪君黑-45简</vt:lpstr>
      <vt:lpstr>主题3</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西藏南路越江隧道 风险评估与管理   同济大学    谢雄耀</dc:title>
  <dc:creator>zhulin</dc:creator>
  <cp:lastModifiedBy>陈岩</cp:lastModifiedBy>
  <cp:revision>479</cp:revision>
  <dcterms:created xsi:type="dcterms:W3CDTF">2006-07-18T03:19:02Z</dcterms:created>
  <dcterms:modified xsi:type="dcterms:W3CDTF">2025-09-05T06:44:15Z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FCCB81B49D124344A5725B510FA465E3_12</vt:lpwstr>
  </property>
  <property fmtid="{D5CDD505-2E9C-101B-9397-08002B2CF9AE}" pid="3" name="KSOProductBuildVer">
    <vt:lpwstr>2052-12.1.0.21915</vt:lpwstr>
  </property>
</Properties>
</file>